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62"/>
  </p:notesMasterIdLst>
  <p:sldIdLst>
    <p:sldId id="256" r:id="rId2"/>
    <p:sldId id="257" r:id="rId3"/>
    <p:sldId id="258" r:id="rId4"/>
    <p:sldId id="259" r:id="rId5"/>
    <p:sldId id="260" r:id="rId6"/>
    <p:sldId id="295" r:id="rId7"/>
    <p:sldId id="296" r:id="rId8"/>
    <p:sldId id="297" r:id="rId9"/>
    <p:sldId id="298" r:id="rId10"/>
    <p:sldId id="287" r:id="rId11"/>
    <p:sldId id="299" r:id="rId12"/>
    <p:sldId id="300" r:id="rId13"/>
    <p:sldId id="301" r:id="rId14"/>
    <p:sldId id="290" r:id="rId15"/>
    <p:sldId id="302" r:id="rId16"/>
    <p:sldId id="303" r:id="rId17"/>
    <p:sldId id="292" r:id="rId18"/>
    <p:sldId id="305" r:id="rId19"/>
    <p:sldId id="306" r:id="rId20"/>
    <p:sldId id="304" r:id="rId21"/>
    <p:sldId id="307" r:id="rId22"/>
    <p:sldId id="308" r:id="rId23"/>
    <p:sldId id="310" r:id="rId24"/>
    <p:sldId id="309" r:id="rId25"/>
    <p:sldId id="311" r:id="rId26"/>
    <p:sldId id="261" r:id="rId27"/>
    <p:sldId id="312" r:id="rId28"/>
    <p:sldId id="313" r:id="rId29"/>
    <p:sldId id="314" r:id="rId30"/>
    <p:sldId id="315" r:id="rId31"/>
    <p:sldId id="316" r:id="rId32"/>
    <p:sldId id="317" r:id="rId33"/>
    <p:sldId id="318" r:id="rId34"/>
    <p:sldId id="319" r:id="rId35"/>
    <p:sldId id="320" r:id="rId36"/>
    <p:sldId id="321" r:id="rId37"/>
    <p:sldId id="322" r:id="rId38"/>
    <p:sldId id="323" r:id="rId39"/>
    <p:sldId id="324" r:id="rId40"/>
    <p:sldId id="325" r:id="rId41"/>
    <p:sldId id="270" r:id="rId42"/>
    <p:sldId id="271" r:id="rId43"/>
    <p:sldId id="272" r:id="rId44"/>
    <p:sldId id="273" r:id="rId45"/>
    <p:sldId id="274" r:id="rId46"/>
    <p:sldId id="275" r:id="rId47"/>
    <p:sldId id="276" r:id="rId48"/>
    <p:sldId id="277" r:id="rId49"/>
    <p:sldId id="278" r:id="rId50"/>
    <p:sldId id="279" r:id="rId51"/>
    <p:sldId id="280" r:id="rId52"/>
    <p:sldId id="281" r:id="rId53"/>
    <p:sldId id="262" r:id="rId54"/>
    <p:sldId id="263" r:id="rId55"/>
    <p:sldId id="264" r:id="rId56"/>
    <p:sldId id="265" r:id="rId57"/>
    <p:sldId id="266" r:id="rId58"/>
    <p:sldId id="267" r:id="rId59"/>
    <p:sldId id="268" r:id="rId60"/>
    <p:sldId id="269" r:id="rId61"/>
  </p:sldIdLst>
  <p:sldSz cx="24384000" cy="13716000"/>
  <p:notesSz cx="6858000" cy="9144000"/>
  <p:embeddedFontLst>
    <p:embeddedFont>
      <p:font typeface="맑은 고딕" panose="020B0503020000020004" pitchFamily="50" charset="-127"/>
      <p:regular r:id="rId63"/>
      <p:bold r:id="rId6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7" d="100"/>
          <a:sy n="77" d="100"/>
        </p:scale>
        <p:origin x="576" y="1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1.fntdata"/><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2.fntdata"/><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36D61D-B9DF-4C7E-B3CC-E8799281C223}" type="datetimeFigureOut">
              <a:rPr lang="ko-KR" altLang="en-US" smtClean="0"/>
              <a:t>2025-12-13</a:t>
            </a:fld>
            <a:endParaRPr lang="ko-KR" altLang="en-US"/>
          </a:p>
        </p:txBody>
      </p:sp>
      <p:sp>
        <p:nvSpPr>
          <p:cNvPr id="4" name="슬라이드 이미지 개체 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956F11-33A6-4931-A377-121E3FDFD305}" type="slidenum">
              <a:rPr lang="ko-KR" altLang="en-US" smtClean="0"/>
              <a:t>‹#›</a:t>
            </a:fld>
            <a:endParaRPr lang="ko-KR" altLang="en-US"/>
          </a:p>
        </p:txBody>
      </p:sp>
    </p:spTree>
    <p:extLst>
      <p:ext uri="{BB962C8B-B14F-4D97-AF65-F5344CB8AC3E}">
        <p14:creationId xmlns:p14="http://schemas.microsoft.com/office/powerpoint/2010/main" val="1495427069"/>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noRot="1" noChangeAspect="1"/>
          </p:cNvSpPr>
          <p:nvPr>
            <p:ph type="sldImg"/>
          </p:nvPr>
        </p:nvSpPr>
        <p:spPr>
          <a:prstGeom prst="rect">
            <a:avLst/>
          </a:prstGeom>
        </p:spPr>
        <p:txBody>
          <a:bodyPr/>
          <a:lstStyle/>
          <a:p>
            <a:endParaRPr/>
          </a:p>
        </p:txBody>
      </p:sp>
      <p:sp>
        <p:nvSpPr>
          <p:cNvPr id="175" name="Shape 175"/>
          <p:cNvSpPr>
            <a:spLocks noGrp="1"/>
          </p:cNvSpPr>
          <p:nvPr>
            <p:ph type="body" sz="quarter" idx="1"/>
          </p:nvPr>
        </p:nvSpPr>
        <p:spPr>
          <a:prstGeom prst="rect">
            <a:avLst/>
          </a:prstGeom>
        </p:spPr>
        <p:txBody>
          <a:bodyPr/>
          <a:lstStyle>
            <a:lvl1pPr algn="just">
              <a:lnSpc>
                <a:spcPct val="150000"/>
              </a:lnSpc>
            </a:lvl1pPr>
          </a:lstStyle>
          <a:p>
            <a:r>
              <a:rPr dirty="0" err="1"/>
              <a:t>파테라의</a:t>
            </a:r>
            <a:r>
              <a:rPr dirty="0"/>
              <a:t> </a:t>
            </a:r>
            <a:r>
              <a:rPr dirty="0" err="1"/>
              <a:t>다층적</a:t>
            </a:r>
            <a:r>
              <a:rPr dirty="0"/>
              <a:t> </a:t>
            </a:r>
            <a:r>
              <a:rPr dirty="0" err="1"/>
              <a:t>의미에</a:t>
            </a:r>
            <a:r>
              <a:rPr dirty="0"/>
              <a:t> </a:t>
            </a:r>
            <a:r>
              <a:rPr dirty="0" err="1"/>
              <a:t>관해서</a:t>
            </a:r>
            <a:r>
              <a:rPr dirty="0"/>
              <a:t> </a:t>
            </a:r>
            <a:r>
              <a:rPr dirty="0" err="1"/>
              <a:t>발표하고자</a:t>
            </a:r>
            <a:r>
              <a:rPr dirty="0"/>
              <a:t> </a:t>
            </a:r>
            <a:r>
              <a:rPr dirty="0" err="1"/>
              <a:t>합니다</a:t>
            </a:r>
            <a:r>
              <a:rPr dirty="0"/>
              <a:t>. </a:t>
            </a:r>
            <a:r>
              <a:rPr dirty="0" err="1"/>
              <a:t>발표에</a:t>
            </a:r>
            <a:r>
              <a:rPr dirty="0"/>
              <a:t> </a:t>
            </a:r>
            <a:r>
              <a:rPr dirty="0" err="1"/>
              <a:t>앞서</a:t>
            </a:r>
            <a:r>
              <a:rPr dirty="0"/>
              <a:t> 한 </a:t>
            </a:r>
            <a:r>
              <a:rPr dirty="0" err="1"/>
              <a:t>가지</a:t>
            </a:r>
            <a:r>
              <a:rPr dirty="0"/>
              <a:t> </a:t>
            </a:r>
            <a:r>
              <a:rPr dirty="0" err="1"/>
              <a:t>양해</a:t>
            </a:r>
            <a:r>
              <a:rPr dirty="0"/>
              <a:t> </a:t>
            </a:r>
            <a:r>
              <a:rPr dirty="0" err="1"/>
              <a:t>말씀을</a:t>
            </a:r>
            <a:r>
              <a:rPr dirty="0"/>
              <a:t> </a:t>
            </a:r>
            <a:r>
              <a:rPr dirty="0" err="1"/>
              <a:t>드리고자</a:t>
            </a:r>
            <a:r>
              <a:rPr dirty="0"/>
              <a:t> </a:t>
            </a:r>
            <a:r>
              <a:rPr dirty="0" err="1"/>
              <a:t>합니다</a:t>
            </a:r>
            <a:r>
              <a:rPr dirty="0"/>
              <a:t>. 본 </a:t>
            </a:r>
            <a:r>
              <a:rPr dirty="0" err="1"/>
              <a:t>연구</a:t>
            </a:r>
            <a:r>
              <a:rPr dirty="0"/>
              <a:t> </a:t>
            </a:r>
            <a:r>
              <a:rPr dirty="0" err="1"/>
              <a:t>주제인</a:t>
            </a:r>
            <a:r>
              <a:rPr dirty="0"/>
              <a:t> ‘</a:t>
            </a:r>
            <a:r>
              <a:rPr dirty="0" err="1"/>
              <a:t>파테라’는</a:t>
            </a:r>
            <a:r>
              <a:rPr dirty="0"/>
              <a:t> </a:t>
            </a:r>
            <a:r>
              <a:rPr dirty="0" err="1"/>
              <a:t>국문</a:t>
            </a:r>
            <a:r>
              <a:rPr dirty="0"/>
              <a:t> </a:t>
            </a:r>
            <a:r>
              <a:rPr dirty="0" err="1"/>
              <a:t>번역본에서는</a:t>
            </a:r>
            <a:r>
              <a:rPr dirty="0"/>
              <a:t> </a:t>
            </a:r>
            <a:r>
              <a:rPr dirty="0" err="1"/>
              <a:t>관련</a:t>
            </a:r>
            <a:r>
              <a:rPr dirty="0"/>
              <a:t> </a:t>
            </a:r>
            <a:r>
              <a:rPr dirty="0" err="1"/>
              <a:t>내용이</a:t>
            </a:r>
            <a:r>
              <a:rPr dirty="0"/>
              <a:t> </a:t>
            </a:r>
            <a:r>
              <a:rPr dirty="0" err="1"/>
              <a:t>충분히</a:t>
            </a:r>
            <a:r>
              <a:rPr dirty="0"/>
              <a:t> </a:t>
            </a:r>
            <a:r>
              <a:rPr dirty="0" err="1"/>
              <a:t>확인되지</a:t>
            </a:r>
            <a:r>
              <a:rPr dirty="0"/>
              <a:t> </a:t>
            </a:r>
            <a:r>
              <a:rPr dirty="0" err="1"/>
              <a:t>않아</a:t>
            </a:r>
            <a:r>
              <a:rPr dirty="0"/>
              <a:t>, </a:t>
            </a:r>
            <a:r>
              <a:rPr dirty="0" err="1"/>
              <a:t>부득이하게</a:t>
            </a:r>
            <a:r>
              <a:rPr dirty="0"/>
              <a:t> </a:t>
            </a:r>
            <a:r>
              <a:rPr dirty="0" err="1"/>
              <a:t>번역본을</a:t>
            </a:r>
            <a:r>
              <a:rPr dirty="0"/>
              <a:t> </a:t>
            </a:r>
            <a:r>
              <a:rPr dirty="0" err="1"/>
              <a:t>활용하지</a:t>
            </a:r>
            <a:r>
              <a:rPr dirty="0"/>
              <a:t> </a:t>
            </a:r>
            <a:r>
              <a:rPr dirty="0" err="1"/>
              <a:t>못하고</a:t>
            </a:r>
            <a:r>
              <a:rPr dirty="0"/>
              <a:t> </a:t>
            </a:r>
            <a:r>
              <a:rPr dirty="0" err="1"/>
              <a:t>원전</a:t>
            </a:r>
            <a:r>
              <a:rPr dirty="0"/>
              <a:t> </a:t>
            </a:r>
            <a:r>
              <a:rPr dirty="0" err="1"/>
              <a:t>자료를</a:t>
            </a:r>
            <a:r>
              <a:rPr dirty="0"/>
              <a:t> </a:t>
            </a:r>
            <a:r>
              <a:rPr dirty="0" err="1"/>
              <a:t>중심으로</a:t>
            </a:r>
            <a:r>
              <a:rPr dirty="0"/>
              <a:t> </a:t>
            </a:r>
            <a:r>
              <a:rPr dirty="0" err="1"/>
              <a:t>검토하였음을</a:t>
            </a:r>
            <a:r>
              <a:rPr dirty="0"/>
              <a:t> </a:t>
            </a:r>
            <a:r>
              <a:rPr dirty="0" err="1"/>
              <a:t>미리</a:t>
            </a:r>
            <a:r>
              <a:rPr dirty="0"/>
              <a:t> </a:t>
            </a:r>
            <a:r>
              <a:rPr dirty="0" err="1"/>
              <a:t>말씀드립니다</a:t>
            </a:r>
            <a:r>
              <a:rPr dirty="0"/>
              <a:t>. 이 점 </a:t>
            </a:r>
            <a:r>
              <a:rPr dirty="0" err="1"/>
              <a:t>너그러이</a:t>
            </a:r>
            <a:r>
              <a:rPr dirty="0"/>
              <a:t> </a:t>
            </a:r>
            <a:r>
              <a:rPr dirty="0" err="1"/>
              <a:t>이해해</a:t>
            </a:r>
            <a:r>
              <a:rPr dirty="0"/>
              <a:t> </a:t>
            </a:r>
            <a:r>
              <a:rPr dirty="0" err="1"/>
              <a:t>주셨으면</a:t>
            </a:r>
            <a:r>
              <a:rPr dirty="0"/>
              <a:t> </a:t>
            </a:r>
            <a:r>
              <a:rPr dirty="0" err="1"/>
              <a:t>합니다</a:t>
            </a:r>
            <a:r>
              <a:rPr dirty="0"/>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제목">
    <p:spTree>
      <p:nvGrpSpPr>
        <p:cNvPr id="1" name=""/>
        <p:cNvGrpSpPr/>
        <p:nvPr/>
      </p:nvGrpSpPr>
      <p:grpSpPr>
        <a:xfrm>
          <a:off x="0" y="0"/>
          <a:ext cx="0" cy="0"/>
          <a:chOff x="0" y="0"/>
          <a:chExt cx="0" cy="0"/>
        </a:xfrm>
      </p:grpSpPr>
      <p:sp>
        <p:nvSpPr>
          <p:cNvPr id="11" name="프레젠테이션 제목"/>
          <p:cNvSpPr txBox="1">
            <a:spLocks noGrp="1"/>
          </p:cNvSpPr>
          <p:nvPr>
            <p:ph type="title" hasCustomPrompt="1"/>
          </p:nvPr>
        </p:nvSpPr>
        <p:spPr>
          <a:xfrm>
            <a:off x="1270000" y="3289300"/>
            <a:ext cx="21844000" cy="3879454"/>
          </a:xfrm>
          <a:prstGeom prst="rect">
            <a:avLst/>
          </a:prstGeom>
        </p:spPr>
        <p:txBody>
          <a:bodyPr/>
          <a:lstStyle>
            <a:lvl1pPr defTabSz="2438338">
              <a:lnSpc>
                <a:spcPct val="90000"/>
              </a:lnSpc>
              <a:defRPr sz="11600" spc="-348">
                <a:gradFill flip="none" rotWithShape="1">
                  <a:gsLst>
                    <a:gs pos="0">
                      <a:srgbClr val="1E98FD"/>
                    </a:gs>
                    <a:gs pos="100000">
                      <a:srgbClr val="FF00F7"/>
                    </a:gs>
                  </a:gsLst>
                  <a:lin ang="3960000" scaled="0"/>
                </a:gradFill>
              </a:defRPr>
            </a:lvl1pPr>
          </a:lstStyle>
          <a:p>
            <a:r>
              <a:t>프레젠테이션 제목</a:t>
            </a:r>
          </a:p>
        </p:txBody>
      </p:sp>
      <p:sp>
        <p:nvSpPr>
          <p:cNvPr id="12" name="저자 및 날짜"/>
          <p:cNvSpPr txBox="1">
            <a:spLocks noGrp="1"/>
          </p:cNvSpPr>
          <p:nvPr>
            <p:ph type="body" sz="quarter" idx="21" hasCustomPrompt="1"/>
          </p:nvPr>
        </p:nvSpPr>
        <p:spPr>
          <a:xfrm>
            <a:off x="1270000" y="12160429"/>
            <a:ext cx="21844000" cy="694056"/>
          </a:xfrm>
          <a:prstGeom prst="rect">
            <a:avLst/>
          </a:prstGeom>
        </p:spPr>
        <p:txBody>
          <a:bodyPr/>
          <a:lstStyle>
            <a:lvl1pPr marL="0" indent="0" algn="ctr" defTabSz="825500">
              <a:spcBef>
                <a:spcPts val="0"/>
              </a:spcBef>
              <a:buClrTx/>
              <a:buSzTx/>
              <a:buNone/>
              <a:defRPr sz="3500" b="1"/>
            </a:lvl1pPr>
          </a:lstStyle>
          <a:p>
            <a:r>
              <a:t>저자 및 날짜</a:t>
            </a:r>
          </a:p>
        </p:txBody>
      </p:sp>
      <p:sp>
        <p:nvSpPr>
          <p:cNvPr id="13" name="본문 첫 번째 줄…"/>
          <p:cNvSpPr txBox="1">
            <a:spLocks noGrp="1"/>
          </p:cNvSpPr>
          <p:nvPr>
            <p:ph type="body" sz="quarter" idx="1" hasCustomPrompt="1"/>
          </p:nvPr>
        </p:nvSpPr>
        <p:spPr>
          <a:xfrm>
            <a:off x="1270000" y="6985000"/>
            <a:ext cx="21844000" cy="2512352"/>
          </a:xfrm>
          <a:prstGeom prst="rect">
            <a:avLst/>
          </a:prstGeom>
        </p:spPr>
        <p:txBody>
          <a:bodyPr/>
          <a:lstStyle>
            <a:lvl1pPr marL="0" indent="0" algn="ctr" defTabSz="825500">
              <a:spcBef>
                <a:spcPts val="0"/>
              </a:spcBef>
              <a:buClrTx/>
              <a:buSzTx/>
              <a:buNone/>
              <a:defRPr sz="6400" b="1"/>
            </a:lvl1pPr>
            <a:lvl2pPr marL="0" indent="0" algn="ctr" defTabSz="825500">
              <a:spcBef>
                <a:spcPts val="0"/>
              </a:spcBef>
              <a:buClrTx/>
              <a:buSzTx/>
              <a:buNone/>
              <a:defRPr sz="6400" b="1"/>
            </a:lvl2pPr>
            <a:lvl3pPr marL="0" indent="0" algn="ctr" defTabSz="825500">
              <a:spcBef>
                <a:spcPts val="0"/>
              </a:spcBef>
              <a:buClrTx/>
              <a:buSzTx/>
              <a:buNone/>
              <a:defRPr sz="6400" b="1"/>
            </a:lvl3pPr>
            <a:lvl4pPr marL="0" indent="0" algn="ctr" defTabSz="825500">
              <a:spcBef>
                <a:spcPts val="0"/>
              </a:spcBef>
              <a:buClrTx/>
              <a:buSzTx/>
              <a:buNone/>
              <a:defRPr sz="6400" b="1"/>
            </a:lvl4pPr>
            <a:lvl5pPr marL="0" indent="0" algn="ctr" defTabSz="825500">
              <a:spcBef>
                <a:spcPts val="0"/>
              </a:spcBef>
              <a:buClrTx/>
              <a:buSzTx/>
              <a:buNone/>
              <a:defRPr sz="6400" b="1"/>
            </a:lvl5pPr>
          </a:lstStyle>
          <a:p>
            <a:r>
              <a:t>프레젠테이션 부제</a:t>
            </a:r>
          </a:p>
          <a:p>
            <a:pPr lvl="1"/>
            <a:endParaRPr/>
          </a:p>
          <a:p>
            <a:pPr lvl="2"/>
            <a:endParaRPr/>
          </a:p>
          <a:p>
            <a:pPr lvl="3"/>
            <a:endParaRPr/>
          </a:p>
          <a:p>
            <a:pPr lvl="4"/>
            <a:endParaRPr/>
          </a:p>
        </p:txBody>
      </p:sp>
      <p:sp>
        <p:nvSpPr>
          <p:cNvPr id="14" name="슬라이드 번호"/>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594075770"/>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구분점">
    <p:spTree>
      <p:nvGrpSpPr>
        <p:cNvPr id="1" name=""/>
        <p:cNvGrpSpPr/>
        <p:nvPr/>
      </p:nvGrpSpPr>
      <p:grpSpPr>
        <a:xfrm>
          <a:off x="0" y="0"/>
          <a:ext cx="0" cy="0"/>
          <a:chOff x="0" y="0"/>
          <a:chExt cx="0" cy="0"/>
        </a:xfrm>
      </p:grpSpPr>
      <p:sp>
        <p:nvSpPr>
          <p:cNvPr id="52" name="본문 첫 번째 줄…"/>
          <p:cNvSpPr txBox="1">
            <a:spLocks noGrp="1"/>
          </p:cNvSpPr>
          <p:nvPr>
            <p:ph type="body" idx="1" hasCustomPrompt="1"/>
          </p:nvPr>
        </p:nvSpPr>
        <p:spPr>
          <a:xfrm>
            <a:off x="1270000" y="4269316"/>
            <a:ext cx="21844000" cy="8432801"/>
          </a:xfrm>
          <a:prstGeom prst="rect">
            <a:avLst/>
          </a:prstGeom>
        </p:spPr>
        <p:txBody>
          <a:bodyPr numCol="2" spcCol="1092200"/>
          <a:lstStyle/>
          <a:p>
            <a:r>
              <a:t>슬라이드 구분점 텍스트</a:t>
            </a:r>
          </a:p>
          <a:p>
            <a:pPr lvl="1"/>
            <a:endParaRPr/>
          </a:p>
          <a:p>
            <a:pPr lvl="2"/>
            <a:endParaRPr/>
          </a:p>
          <a:p>
            <a:pPr lvl="3"/>
            <a:endParaRPr/>
          </a:p>
          <a:p>
            <a:pPr lvl="4"/>
            <a:endParaRPr/>
          </a:p>
        </p:txBody>
      </p:sp>
      <p:sp>
        <p:nvSpPr>
          <p:cNvPr id="53" name="슬라이드 번호"/>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586632973"/>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인용">
    <p:spTree>
      <p:nvGrpSpPr>
        <p:cNvPr id="1" name=""/>
        <p:cNvGrpSpPr/>
        <p:nvPr/>
      </p:nvGrpSpPr>
      <p:grpSpPr>
        <a:xfrm>
          <a:off x="0" y="0"/>
          <a:ext cx="0" cy="0"/>
          <a:chOff x="0" y="0"/>
          <a:chExt cx="0" cy="0"/>
        </a:xfrm>
      </p:grpSpPr>
      <p:sp>
        <p:nvSpPr>
          <p:cNvPr id="135" name="속성"/>
          <p:cNvSpPr txBox="1">
            <a:spLocks noGrp="1"/>
          </p:cNvSpPr>
          <p:nvPr>
            <p:ph type="body" sz="quarter" idx="21" hasCustomPrompt="1"/>
          </p:nvPr>
        </p:nvSpPr>
        <p:spPr>
          <a:xfrm>
            <a:off x="1270000" y="11155086"/>
            <a:ext cx="21844000" cy="832613"/>
          </a:xfrm>
          <a:prstGeom prst="rect">
            <a:avLst/>
          </a:prstGeom>
        </p:spPr>
        <p:txBody>
          <a:bodyPr anchor="ctr"/>
          <a:lstStyle>
            <a:lvl1pPr marL="0" indent="0" algn="ctr" defTabSz="825500">
              <a:spcBef>
                <a:spcPts val="0"/>
              </a:spcBef>
              <a:buClrTx/>
              <a:buSzTx/>
              <a:buNone/>
              <a:defRPr sz="4400" b="1"/>
            </a:lvl1pPr>
          </a:lstStyle>
          <a:p>
            <a:r>
              <a:t>속성</a:t>
            </a:r>
          </a:p>
        </p:txBody>
      </p:sp>
      <p:sp>
        <p:nvSpPr>
          <p:cNvPr id="136" name="본문 첫 번째 줄…"/>
          <p:cNvSpPr txBox="1">
            <a:spLocks noGrp="1"/>
          </p:cNvSpPr>
          <p:nvPr>
            <p:ph type="body" sz="half" idx="1" hasCustomPrompt="1"/>
          </p:nvPr>
        </p:nvSpPr>
        <p:spPr>
          <a:xfrm>
            <a:off x="1270000" y="5141969"/>
            <a:ext cx="21844000" cy="3430191"/>
          </a:xfrm>
          <a:prstGeom prst="rect">
            <a:avLst/>
          </a:prstGeom>
        </p:spPr>
        <p:txBody>
          <a:bodyPr anchor="ctr"/>
          <a:lstStyle>
            <a:lvl1pPr marL="0" indent="0" algn="ctr">
              <a:lnSpc>
                <a:spcPct val="80000"/>
              </a:lnSpc>
              <a:spcBef>
                <a:spcPts val="0"/>
              </a:spcBef>
              <a:buClrTx/>
              <a:buSzTx/>
              <a:buNone/>
              <a:defRPr sz="8400" b="1" spc="-168">
                <a:gradFill flip="none" rotWithShape="1">
                  <a:gsLst>
                    <a:gs pos="0">
                      <a:srgbClr val="FF00D8"/>
                    </a:gs>
                    <a:gs pos="100000">
                      <a:srgbClr val="FF542E"/>
                    </a:gs>
                  </a:gsLst>
                  <a:lin ang="3960000" scaled="0"/>
                </a:gradFill>
              </a:defRPr>
            </a:lvl1pPr>
            <a:lvl2pPr marL="0" indent="457200" algn="ctr">
              <a:lnSpc>
                <a:spcPct val="80000"/>
              </a:lnSpc>
              <a:spcBef>
                <a:spcPts val="0"/>
              </a:spcBef>
              <a:buClrTx/>
              <a:buSzTx/>
              <a:buNone/>
              <a:defRPr sz="8400" b="1" spc="-168">
                <a:gradFill flip="none" rotWithShape="1">
                  <a:gsLst>
                    <a:gs pos="0">
                      <a:srgbClr val="FF00D8"/>
                    </a:gs>
                    <a:gs pos="100000">
                      <a:srgbClr val="FF542E"/>
                    </a:gs>
                  </a:gsLst>
                  <a:lin ang="3960000" scaled="0"/>
                </a:gradFill>
              </a:defRPr>
            </a:lvl2pPr>
            <a:lvl3pPr marL="0" indent="914400" algn="ctr">
              <a:lnSpc>
                <a:spcPct val="80000"/>
              </a:lnSpc>
              <a:spcBef>
                <a:spcPts val="0"/>
              </a:spcBef>
              <a:buClrTx/>
              <a:buSzTx/>
              <a:buNone/>
              <a:defRPr sz="8400" b="1" spc="-168">
                <a:gradFill flip="none" rotWithShape="1">
                  <a:gsLst>
                    <a:gs pos="0">
                      <a:srgbClr val="FF00D8"/>
                    </a:gs>
                    <a:gs pos="100000">
                      <a:srgbClr val="FF542E"/>
                    </a:gs>
                  </a:gsLst>
                  <a:lin ang="3960000" scaled="0"/>
                </a:gradFill>
              </a:defRPr>
            </a:lvl3pPr>
            <a:lvl4pPr marL="0" indent="1371600" algn="ctr">
              <a:lnSpc>
                <a:spcPct val="80000"/>
              </a:lnSpc>
              <a:spcBef>
                <a:spcPts val="0"/>
              </a:spcBef>
              <a:buClrTx/>
              <a:buSzTx/>
              <a:buNone/>
              <a:defRPr sz="8400" b="1" spc="-168">
                <a:gradFill flip="none" rotWithShape="1">
                  <a:gsLst>
                    <a:gs pos="0">
                      <a:srgbClr val="FF00D8"/>
                    </a:gs>
                    <a:gs pos="100000">
                      <a:srgbClr val="FF542E"/>
                    </a:gs>
                  </a:gsLst>
                  <a:lin ang="3960000" scaled="0"/>
                </a:gradFill>
              </a:defRPr>
            </a:lvl4pPr>
            <a:lvl5pPr marL="0" indent="1828800" algn="ctr">
              <a:lnSpc>
                <a:spcPct val="80000"/>
              </a:lnSpc>
              <a:spcBef>
                <a:spcPts val="0"/>
              </a:spcBef>
              <a:buClrTx/>
              <a:buSzTx/>
              <a:buNone/>
              <a:defRPr sz="8400" b="1" spc="-168">
                <a:gradFill flip="none" rotWithShape="1">
                  <a:gsLst>
                    <a:gs pos="0">
                      <a:srgbClr val="FF00D8"/>
                    </a:gs>
                    <a:gs pos="100000">
                      <a:srgbClr val="FF542E"/>
                    </a:gs>
                  </a:gsLst>
                  <a:lin ang="3960000" scaled="0"/>
                </a:gradFill>
              </a:defRPr>
            </a:lvl5pPr>
          </a:lstStyle>
          <a:p>
            <a:r>
              <a:t>“멋진 인용구”</a:t>
            </a:r>
          </a:p>
          <a:p>
            <a:pPr lvl="1"/>
            <a:endParaRPr/>
          </a:p>
          <a:p>
            <a:pPr lvl="2"/>
            <a:endParaRPr/>
          </a:p>
          <a:p>
            <a:pPr lvl="3"/>
            <a:endParaRPr/>
          </a:p>
          <a:p>
            <a:pPr lvl="4"/>
            <a:endParaRPr/>
          </a:p>
        </p:txBody>
      </p:sp>
      <p:sp>
        <p:nvSpPr>
          <p:cNvPr id="137" name="슬라이드 번호"/>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509741916"/>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12/13/2025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12/13/2025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9.png"/><Relationship Id="rId18" Type="http://schemas.openxmlformats.org/officeDocument/2006/relationships/image" Target="../media/image68.png"/><Relationship Id="rId3" Type="http://schemas.openxmlformats.org/officeDocument/2006/relationships/image" Target="../media/image39.png"/><Relationship Id="rId21" Type="http://schemas.openxmlformats.org/officeDocument/2006/relationships/image" Target="../media/image77.png"/><Relationship Id="rId7" Type="http://schemas.openxmlformats.org/officeDocument/2006/relationships/image" Target="../media/image71.png"/><Relationship Id="rId12" Type="http://schemas.openxmlformats.org/officeDocument/2006/relationships/image" Target="../media/image58.png"/><Relationship Id="rId17" Type="http://schemas.openxmlformats.org/officeDocument/2006/relationships/image" Target="../media/image74.png"/><Relationship Id="rId2" Type="http://schemas.openxmlformats.org/officeDocument/2006/relationships/image" Target="../media/image70.png"/><Relationship Id="rId16" Type="http://schemas.openxmlformats.org/officeDocument/2006/relationships/image" Target="../media/image73.png"/><Relationship Id="rId20" Type="http://schemas.openxmlformats.org/officeDocument/2006/relationships/image" Target="../media/image76.png"/><Relationship Id="rId1" Type="http://schemas.openxmlformats.org/officeDocument/2006/relationships/slideLayout" Target="../slideLayouts/slideLayout7.xml"/><Relationship Id="rId6" Type="http://schemas.openxmlformats.org/officeDocument/2006/relationships/image" Target="../media/image40.png"/><Relationship Id="rId11" Type="http://schemas.openxmlformats.org/officeDocument/2006/relationships/image" Target="../media/image42.png"/><Relationship Id="rId5" Type="http://schemas.openxmlformats.org/officeDocument/2006/relationships/image" Target="../media/image60.png"/><Relationship Id="rId15" Type="http://schemas.openxmlformats.org/officeDocument/2006/relationships/image" Target="../media/image64.png"/><Relationship Id="rId10" Type="http://schemas.openxmlformats.org/officeDocument/2006/relationships/image" Target="../media/image72.png"/><Relationship Id="rId19" Type="http://schemas.openxmlformats.org/officeDocument/2006/relationships/image" Target="../media/image75.png"/><Relationship Id="rId4" Type="http://schemas.openxmlformats.org/officeDocument/2006/relationships/image" Target="../media/image43.png"/><Relationship Id="rId9" Type="http://schemas.openxmlformats.org/officeDocument/2006/relationships/image" Target="../media/image52.png"/><Relationship Id="rId14" Type="http://schemas.openxmlformats.org/officeDocument/2006/relationships/image" Target="../media/image63.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18" Type="http://schemas.openxmlformats.org/officeDocument/2006/relationships/image" Target="../media/image29.png"/><Relationship Id="rId26" Type="http://schemas.openxmlformats.org/officeDocument/2006/relationships/image" Target="../media/image37.png"/><Relationship Id="rId3" Type="http://schemas.openxmlformats.org/officeDocument/2006/relationships/image" Target="../media/image14.png"/><Relationship Id="rId21" Type="http://schemas.openxmlformats.org/officeDocument/2006/relationships/image" Target="../media/image32.png"/><Relationship Id="rId7" Type="http://schemas.openxmlformats.org/officeDocument/2006/relationships/image" Target="../media/image18.png"/><Relationship Id="rId12" Type="http://schemas.openxmlformats.org/officeDocument/2006/relationships/image" Target="../media/image23.png"/><Relationship Id="rId17" Type="http://schemas.openxmlformats.org/officeDocument/2006/relationships/image" Target="../media/image28.png"/><Relationship Id="rId25" Type="http://schemas.openxmlformats.org/officeDocument/2006/relationships/image" Target="../media/image36.png"/><Relationship Id="rId2" Type="http://schemas.openxmlformats.org/officeDocument/2006/relationships/image" Target="../media/image13.png"/><Relationship Id="rId16" Type="http://schemas.openxmlformats.org/officeDocument/2006/relationships/image" Target="../media/image27.png"/><Relationship Id="rId20" Type="http://schemas.openxmlformats.org/officeDocument/2006/relationships/image" Target="../media/image31.png"/><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22.png"/><Relationship Id="rId24" Type="http://schemas.openxmlformats.org/officeDocument/2006/relationships/image" Target="../media/image35.png"/><Relationship Id="rId5" Type="http://schemas.openxmlformats.org/officeDocument/2006/relationships/image" Target="../media/image16.png"/><Relationship Id="rId15" Type="http://schemas.openxmlformats.org/officeDocument/2006/relationships/image" Target="../media/image26.png"/><Relationship Id="rId23" Type="http://schemas.openxmlformats.org/officeDocument/2006/relationships/image" Target="../media/image34.png"/><Relationship Id="rId10" Type="http://schemas.openxmlformats.org/officeDocument/2006/relationships/image" Target="../media/image21.png"/><Relationship Id="rId19" Type="http://schemas.openxmlformats.org/officeDocument/2006/relationships/image" Target="../media/image30.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png"/><Relationship Id="rId22" Type="http://schemas.openxmlformats.org/officeDocument/2006/relationships/image" Target="../media/image33.png"/></Relationships>
</file>

<file path=ppt/slides/_rels/slide30.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hyperlink" Target="https://www.metmuseum.org/art/collection/search/255530" TargetMode="External"/><Relationship Id="rId1" Type="http://schemas.openxmlformats.org/officeDocument/2006/relationships/slideLayout" Target="../slideLayouts/slideLayout13.xml"/><Relationship Id="rId4" Type="http://schemas.openxmlformats.org/officeDocument/2006/relationships/image" Target="../media/image80.jpeg"/></Relationships>
</file>

<file path=ppt/slides/_rels/slide31.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hyperlink" Target="https://arachne.dainst.org/entity/1177750" TargetMode="Externa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hyperlink" Target="https://www.britishmuseum.org/collection/object/G_1873-0820-388" TargetMode="External"/><Relationship Id="rId1" Type="http://schemas.openxmlformats.org/officeDocument/2006/relationships/slideLayout" Target="../slideLayouts/slideLayout13.xml"/><Relationship Id="rId4" Type="http://schemas.openxmlformats.org/officeDocument/2006/relationships/image" Target="../media/image87.png"/></Relationships>
</file>

<file path=ppt/slides/_rels/slide37.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hyperlink" Target="http://chatgpt.com/" TargetMode="Externa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hyperlink" Target="https://collections.louvre.fr/en/ark:/53355/cl010256210" TargetMode="Externa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49.png"/><Relationship Id="rId18" Type="http://schemas.openxmlformats.org/officeDocument/2006/relationships/image" Target="../media/image54.png"/><Relationship Id="rId3" Type="http://schemas.openxmlformats.org/officeDocument/2006/relationships/image" Target="../media/image39.png"/><Relationship Id="rId7" Type="http://schemas.openxmlformats.org/officeDocument/2006/relationships/image" Target="../media/image43.png"/><Relationship Id="rId12" Type="http://schemas.openxmlformats.org/officeDocument/2006/relationships/image" Target="../media/image48.png"/><Relationship Id="rId17" Type="http://schemas.openxmlformats.org/officeDocument/2006/relationships/image" Target="../media/image53.png"/><Relationship Id="rId2" Type="http://schemas.openxmlformats.org/officeDocument/2006/relationships/image" Target="../media/image38.png"/><Relationship Id="rId16" Type="http://schemas.openxmlformats.org/officeDocument/2006/relationships/image" Target="../media/image52.png"/><Relationship Id="rId20" Type="http://schemas.openxmlformats.org/officeDocument/2006/relationships/image" Target="../media/image56.png"/><Relationship Id="rId1" Type="http://schemas.openxmlformats.org/officeDocument/2006/relationships/slideLayout" Target="../slideLayouts/slideLayout7.xml"/><Relationship Id="rId6" Type="http://schemas.openxmlformats.org/officeDocument/2006/relationships/image" Target="../media/image42.png"/><Relationship Id="rId11" Type="http://schemas.openxmlformats.org/officeDocument/2006/relationships/image" Target="../media/image47.png"/><Relationship Id="rId5" Type="http://schemas.openxmlformats.org/officeDocument/2006/relationships/image" Target="../media/image41.png"/><Relationship Id="rId15" Type="http://schemas.openxmlformats.org/officeDocument/2006/relationships/image" Target="../media/image51.png"/><Relationship Id="rId10" Type="http://schemas.openxmlformats.org/officeDocument/2006/relationships/image" Target="../media/image46.png"/><Relationship Id="rId19" Type="http://schemas.openxmlformats.org/officeDocument/2006/relationships/image" Target="../media/image55.png"/><Relationship Id="rId4" Type="http://schemas.openxmlformats.org/officeDocument/2006/relationships/image" Target="../media/image40.png"/><Relationship Id="rId9" Type="http://schemas.openxmlformats.org/officeDocument/2006/relationships/image" Target="../media/image45.png"/><Relationship Id="rId14" Type="http://schemas.openxmlformats.org/officeDocument/2006/relationships/image" Target="../media/image50.png"/></Relationships>
</file>

<file path=ppt/slides/_rels/slide40.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hyperlink" Target="https://commons.wikimedia.org/wiki/File:RMW_-_Opfernder_Togatus.jpg?uselang=de" TargetMode="Externa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96.jpeg"/><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image" Target="../media/image97.jpeg"/><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8" Type="http://schemas.openxmlformats.org/officeDocument/2006/relationships/image" Target="../media/image59.png"/><Relationship Id="rId13" Type="http://schemas.openxmlformats.org/officeDocument/2006/relationships/image" Target="../media/image51.png"/><Relationship Id="rId18" Type="http://schemas.openxmlformats.org/officeDocument/2006/relationships/image" Target="../media/image66.png"/><Relationship Id="rId3" Type="http://schemas.openxmlformats.org/officeDocument/2006/relationships/image" Target="../media/image39.png"/><Relationship Id="rId21" Type="http://schemas.openxmlformats.org/officeDocument/2006/relationships/image" Target="../media/image69.png"/><Relationship Id="rId7" Type="http://schemas.openxmlformats.org/officeDocument/2006/relationships/image" Target="../media/image40.png"/><Relationship Id="rId12" Type="http://schemas.openxmlformats.org/officeDocument/2006/relationships/image" Target="../media/image62.png"/><Relationship Id="rId17" Type="http://schemas.openxmlformats.org/officeDocument/2006/relationships/image" Target="../media/image65.png"/><Relationship Id="rId2" Type="http://schemas.openxmlformats.org/officeDocument/2006/relationships/image" Target="../media/image57.png"/><Relationship Id="rId16" Type="http://schemas.openxmlformats.org/officeDocument/2006/relationships/image" Target="../media/image64.png"/><Relationship Id="rId20" Type="http://schemas.openxmlformats.org/officeDocument/2006/relationships/image" Target="../media/image68.png"/><Relationship Id="rId1" Type="http://schemas.openxmlformats.org/officeDocument/2006/relationships/slideLayout" Target="../slideLayouts/slideLayout7.xml"/><Relationship Id="rId6" Type="http://schemas.openxmlformats.org/officeDocument/2006/relationships/image" Target="../media/image43.png"/><Relationship Id="rId11" Type="http://schemas.openxmlformats.org/officeDocument/2006/relationships/image" Target="../media/image61.png"/><Relationship Id="rId5" Type="http://schemas.openxmlformats.org/officeDocument/2006/relationships/image" Target="../media/image58.png"/><Relationship Id="rId15" Type="http://schemas.openxmlformats.org/officeDocument/2006/relationships/image" Target="../media/image63.png"/><Relationship Id="rId10" Type="http://schemas.openxmlformats.org/officeDocument/2006/relationships/image" Target="../media/image45.png"/><Relationship Id="rId19" Type="http://schemas.openxmlformats.org/officeDocument/2006/relationships/image" Target="../media/image67.png"/><Relationship Id="rId4" Type="http://schemas.openxmlformats.org/officeDocument/2006/relationships/image" Target="../media/image42.png"/><Relationship Id="rId9" Type="http://schemas.openxmlformats.org/officeDocument/2006/relationships/image" Target="../media/image60.png"/><Relationship Id="rId14" Type="http://schemas.openxmlformats.org/officeDocument/2006/relationships/image" Target="../media/image52.png"/></Relationships>
</file>

<file path=ppt/slides/_rels/slide50.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hyperlink" Target="https://rdc.reed.edu/c/arapacis/s/r?_pp=20&amp;s=8d65ec3ac8fd155defd69da6edec623f29f23d75&amp;p=263&amp;pp=1" TargetMode="External"/><Relationship Id="rId1" Type="http://schemas.openxmlformats.org/officeDocument/2006/relationships/slideLayout" Target="../slideLayouts/slideLayout13.xml"/><Relationship Id="rId4" Type="http://schemas.openxmlformats.org/officeDocument/2006/relationships/image" Target="../media/image99.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63.png"/><Relationship Id="rId18" Type="http://schemas.openxmlformats.org/officeDocument/2006/relationships/image" Target="../media/image102.png"/><Relationship Id="rId3" Type="http://schemas.openxmlformats.org/officeDocument/2006/relationships/image" Target="../media/image39.png"/><Relationship Id="rId7" Type="http://schemas.openxmlformats.org/officeDocument/2006/relationships/image" Target="../media/image45.png"/><Relationship Id="rId12" Type="http://schemas.openxmlformats.org/officeDocument/2006/relationships/image" Target="../media/image59.png"/><Relationship Id="rId17" Type="http://schemas.openxmlformats.org/officeDocument/2006/relationships/image" Target="../media/image101.png"/><Relationship Id="rId2" Type="http://schemas.openxmlformats.org/officeDocument/2006/relationships/image" Target="../media/image70.png"/><Relationship Id="rId16" Type="http://schemas.openxmlformats.org/officeDocument/2006/relationships/image" Target="../media/image74.png"/><Relationship Id="rId20" Type="http://schemas.openxmlformats.org/officeDocument/2006/relationships/image" Target="../media/image104.png"/><Relationship Id="rId1" Type="http://schemas.openxmlformats.org/officeDocument/2006/relationships/slideLayout" Target="../slideLayouts/slideLayout7.xml"/><Relationship Id="rId6" Type="http://schemas.openxmlformats.org/officeDocument/2006/relationships/image" Target="../media/image40.png"/><Relationship Id="rId11" Type="http://schemas.openxmlformats.org/officeDocument/2006/relationships/image" Target="../media/image58.png"/><Relationship Id="rId5" Type="http://schemas.openxmlformats.org/officeDocument/2006/relationships/image" Target="../media/image100.png"/><Relationship Id="rId15" Type="http://schemas.openxmlformats.org/officeDocument/2006/relationships/image" Target="../media/image65.png"/><Relationship Id="rId10" Type="http://schemas.openxmlformats.org/officeDocument/2006/relationships/image" Target="../media/image42.png"/><Relationship Id="rId19" Type="http://schemas.openxmlformats.org/officeDocument/2006/relationships/image" Target="../media/image103.png"/><Relationship Id="rId4" Type="http://schemas.openxmlformats.org/officeDocument/2006/relationships/image" Target="../media/image43.png"/><Relationship Id="rId9" Type="http://schemas.openxmlformats.org/officeDocument/2006/relationships/image" Target="../media/image52.png"/><Relationship Id="rId14" Type="http://schemas.openxmlformats.org/officeDocument/2006/relationships/image" Target="../media/image64.png"/></Relationships>
</file>

<file path=ppt/slides/_rels/slide54.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9.png"/><Relationship Id="rId18" Type="http://schemas.openxmlformats.org/officeDocument/2006/relationships/image" Target="../media/image110.png"/><Relationship Id="rId3" Type="http://schemas.openxmlformats.org/officeDocument/2006/relationships/image" Target="../media/image39.png"/><Relationship Id="rId21" Type="http://schemas.openxmlformats.org/officeDocument/2006/relationships/image" Target="../media/image113.png"/><Relationship Id="rId7" Type="http://schemas.openxmlformats.org/officeDocument/2006/relationships/image" Target="../media/image71.png"/><Relationship Id="rId12" Type="http://schemas.openxmlformats.org/officeDocument/2006/relationships/image" Target="../media/image58.png"/><Relationship Id="rId17" Type="http://schemas.openxmlformats.org/officeDocument/2006/relationships/image" Target="../media/image109.png"/><Relationship Id="rId2" Type="http://schemas.openxmlformats.org/officeDocument/2006/relationships/image" Target="../media/image70.png"/><Relationship Id="rId16" Type="http://schemas.openxmlformats.org/officeDocument/2006/relationships/image" Target="../media/image108.png"/><Relationship Id="rId20" Type="http://schemas.openxmlformats.org/officeDocument/2006/relationships/image" Target="../media/image112.png"/><Relationship Id="rId1" Type="http://schemas.openxmlformats.org/officeDocument/2006/relationships/slideLayout" Target="../slideLayouts/slideLayout7.xml"/><Relationship Id="rId6" Type="http://schemas.openxmlformats.org/officeDocument/2006/relationships/image" Target="../media/image40.png"/><Relationship Id="rId11" Type="http://schemas.openxmlformats.org/officeDocument/2006/relationships/image" Target="../media/image42.png"/><Relationship Id="rId5" Type="http://schemas.openxmlformats.org/officeDocument/2006/relationships/image" Target="../media/image44.png"/><Relationship Id="rId15" Type="http://schemas.openxmlformats.org/officeDocument/2006/relationships/image" Target="../media/image107.png"/><Relationship Id="rId10" Type="http://schemas.openxmlformats.org/officeDocument/2006/relationships/image" Target="../media/image105.png"/><Relationship Id="rId19" Type="http://schemas.openxmlformats.org/officeDocument/2006/relationships/image" Target="../media/image111.png"/><Relationship Id="rId4" Type="http://schemas.openxmlformats.org/officeDocument/2006/relationships/image" Target="../media/image43.png"/><Relationship Id="rId9" Type="http://schemas.openxmlformats.org/officeDocument/2006/relationships/image" Target="../media/image52.png"/><Relationship Id="rId14" Type="http://schemas.openxmlformats.org/officeDocument/2006/relationships/image" Target="../media/image106.png"/></Relationships>
</file>

<file path=ppt/slides/_rels/slide55.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9.png"/><Relationship Id="rId18" Type="http://schemas.openxmlformats.org/officeDocument/2006/relationships/image" Target="../media/image110.png"/><Relationship Id="rId3" Type="http://schemas.openxmlformats.org/officeDocument/2006/relationships/image" Target="../media/image39.png"/><Relationship Id="rId21" Type="http://schemas.openxmlformats.org/officeDocument/2006/relationships/image" Target="../media/image120.png"/><Relationship Id="rId7" Type="http://schemas.openxmlformats.org/officeDocument/2006/relationships/image" Target="../media/image71.png"/><Relationship Id="rId12" Type="http://schemas.openxmlformats.org/officeDocument/2006/relationships/image" Target="../media/image58.png"/><Relationship Id="rId17" Type="http://schemas.openxmlformats.org/officeDocument/2006/relationships/image" Target="../media/image117.png"/><Relationship Id="rId2" Type="http://schemas.openxmlformats.org/officeDocument/2006/relationships/image" Target="../media/image38.png"/><Relationship Id="rId16" Type="http://schemas.openxmlformats.org/officeDocument/2006/relationships/image" Target="../media/image116.png"/><Relationship Id="rId20" Type="http://schemas.openxmlformats.org/officeDocument/2006/relationships/image" Target="../media/image119.png"/><Relationship Id="rId1" Type="http://schemas.openxmlformats.org/officeDocument/2006/relationships/slideLayout" Target="../slideLayouts/slideLayout7.xml"/><Relationship Id="rId6" Type="http://schemas.openxmlformats.org/officeDocument/2006/relationships/image" Target="../media/image40.png"/><Relationship Id="rId11" Type="http://schemas.openxmlformats.org/officeDocument/2006/relationships/image" Target="../media/image42.png"/><Relationship Id="rId5" Type="http://schemas.openxmlformats.org/officeDocument/2006/relationships/image" Target="../media/image114.png"/><Relationship Id="rId15" Type="http://schemas.openxmlformats.org/officeDocument/2006/relationships/image" Target="../media/image107.png"/><Relationship Id="rId10" Type="http://schemas.openxmlformats.org/officeDocument/2006/relationships/image" Target="../media/image115.png"/><Relationship Id="rId19" Type="http://schemas.openxmlformats.org/officeDocument/2006/relationships/image" Target="../media/image118.png"/><Relationship Id="rId4" Type="http://schemas.openxmlformats.org/officeDocument/2006/relationships/image" Target="../media/image43.png"/><Relationship Id="rId9" Type="http://schemas.openxmlformats.org/officeDocument/2006/relationships/image" Target="../media/image52.png"/><Relationship Id="rId14" Type="http://schemas.openxmlformats.org/officeDocument/2006/relationships/image" Target="../media/image106.png"/></Relationships>
</file>

<file path=ppt/slides/_rels/slide56.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9.png"/><Relationship Id="rId18" Type="http://schemas.openxmlformats.org/officeDocument/2006/relationships/image" Target="../media/image123.png"/><Relationship Id="rId3" Type="http://schemas.openxmlformats.org/officeDocument/2006/relationships/image" Target="../media/image39.png"/><Relationship Id="rId21" Type="http://schemas.openxmlformats.org/officeDocument/2006/relationships/image" Target="../media/image126.png"/><Relationship Id="rId7" Type="http://schemas.openxmlformats.org/officeDocument/2006/relationships/image" Target="../media/image71.png"/><Relationship Id="rId12" Type="http://schemas.openxmlformats.org/officeDocument/2006/relationships/image" Target="../media/image58.png"/><Relationship Id="rId17" Type="http://schemas.openxmlformats.org/officeDocument/2006/relationships/image" Target="../media/image117.png"/><Relationship Id="rId2" Type="http://schemas.openxmlformats.org/officeDocument/2006/relationships/image" Target="../media/image121.png"/><Relationship Id="rId16" Type="http://schemas.openxmlformats.org/officeDocument/2006/relationships/image" Target="../media/image108.png"/><Relationship Id="rId20" Type="http://schemas.openxmlformats.org/officeDocument/2006/relationships/image" Target="../media/image125.png"/><Relationship Id="rId1" Type="http://schemas.openxmlformats.org/officeDocument/2006/relationships/slideLayout" Target="../slideLayouts/slideLayout7.xml"/><Relationship Id="rId6" Type="http://schemas.openxmlformats.org/officeDocument/2006/relationships/image" Target="../media/image40.png"/><Relationship Id="rId11" Type="http://schemas.openxmlformats.org/officeDocument/2006/relationships/image" Target="../media/image42.png"/><Relationship Id="rId5" Type="http://schemas.openxmlformats.org/officeDocument/2006/relationships/image" Target="../media/image60.png"/><Relationship Id="rId15" Type="http://schemas.openxmlformats.org/officeDocument/2006/relationships/image" Target="../media/image107.png"/><Relationship Id="rId10" Type="http://schemas.openxmlformats.org/officeDocument/2006/relationships/image" Target="../media/image122.png"/><Relationship Id="rId19" Type="http://schemas.openxmlformats.org/officeDocument/2006/relationships/image" Target="../media/image124.png"/><Relationship Id="rId4" Type="http://schemas.openxmlformats.org/officeDocument/2006/relationships/image" Target="../media/image43.png"/><Relationship Id="rId9" Type="http://schemas.openxmlformats.org/officeDocument/2006/relationships/image" Target="../media/image52.png"/><Relationship Id="rId14" Type="http://schemas.openxmlformats.org/officeDocument/2006/relationships/image" Target="../media/image106.png"/></Relationships>
</file>

<file path=ppt/slides/_rels/slide57.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106.png"/><Relationship Id="rId18" Type="http://schemas.openxmlformats.org/officeDocument/2006/relationships/image" Target="../media/image128.png"/><Relationship Id="rId3" Type="http://schemas.openxmlformats.org/officeDocument/2006/relationships/image" Target="../media/image39.png"/><Relationship Id="rId7" Type="http://schemas.openxmlformats.org/officeDocument/2006/relationships/image" Target="../media/image45.png"/><Relationship Id="rId12" Type="http://schemas.openxmlformats.org/officeDocument/2006/relationships/image" Target="../media/image59.png"/><Relationship Id="rId17" Type="http://schemas.openxmlformats.org/officeDocument/2006/relationships/image" Target="../media/image110.png"/><Relationship Id="rId2" Type="http://schemas.openxmlformats.org/officeDocument/2006/relationships/image" Target="../media/image70.png"/><Relationship Id="rId16" Type="http://schemas.openxmlformats.org/officeDocument/2006/relationships/image" Target="../media/image117.png"/><Relationship Id="rId1" Type="http://schemas.openxmlformats.org/officeDocument/2006/relationships/slideLayout" Target="../slideLayouts/slideLayout7.xml"/><Relationship Id="rId6" Type="http://schemas.openxmlformats.org/officeDocument/2006/relationships/image" Target="../media/image40.png"/><Relationship Id="rId11" Type="http://schemas.openxmlformats.org/officeDocument/2006/relationships/image" Target="../media/image58.png"/><Relationship Id="rId5" Type="http://schemas.openxmlformats.org/officeDocument/2006/relationships/image" Target="../media/image127.png"/><Relationship Id="rId15" Type="http://schemas.openxmlformats.org/officeDocument/2006/relationships/image" Target="../media/image108.png"/><Relationship Id="rId10" Type="http://schemas.openxmlformats.org/officeDocument/2006/relationships/image" Target="../media/image42.png"/><Relationship Id="rId4" Type="http://schemas.openxmlformats.org/officeDocument/2006/relationships/image" Target="../media/image43.png"/><Relationship Id="rId9" Type="http://schemas.openxmlformats.org/officeDocument/2006/relationships/image" Target="../media/image52.png"/><Relationship Id="rId14" Type="http://schemas.openxmlformats.org/officeDocument/2006/relationships/image" Target="../media/image107.png"/></Relationships>
</file>

<file path=ppt/slides/_rels/slide58.xml.rels><?xml version="1.0" encoding="UTF-8" standalone="yes"?>
<Relationships xmlns="http://schemas.openxmlformats.org/package/2006/relationships"><Relationship Id="rId8" Type="http://schemas.openxmlformats.org/officeDocument/2006/relationships/image" Target="../media/image129.png"/><Relationship Id="rId13" Type="http://schemas.openxmlformats.org/officeDocument/2006/relationships/image" Target="../media/image49.png"/><Relationship Id="rId18" Type="http://schemas.openxmlformats.org/officeDocument/2006/relationships/image" Target="../media/image135.png"/><Relationship Id="rId3" Type="http://schemas.openxmlformats.org/officeDocument/2006/relationships/image" Target="../media/image39.png"/><Relationship Id="rId7" Type="http://schemas.openxmlformats.org/officeDocument/2006/relationships/image" Target="../media/image43.png"/><Relationship Id="rId12" Type="http://schemas.openxmlformats.org/officeDocument/2006/relationships/image" Target="../media/image132.png"/><Relationship Id="rId17" Type="http://schemas.openxmlformats.org/officeDocument/2006/relationships/image" Target="../media/image134.png"/><Relationship Id="rId2" Type="http://schemas.openxmlformats.org/officeDocument/2006/relationships/image" Target="../media/image70.png"/><Relationship Id="rId16" Type="http://schemas.openxmlformats.org/officeDocument/2006/relationships/image" Target="../media/image133.png"/><Relationship Id="rId1" Type="http://schemas.openxmlformats.org/officeDocument/2006/relationships/slideLayout" Target="../slideLayouts/slideLayout7.xml"/><Relationship Id="rId6" Type="http://schemas.openxmlformats.org/officeDocument/2006/relationships/image" Target="../media/image42.png"/><Relationship Id="rId11" Type="http://schemas.openxmlformats.org/officeDocument/2006/relationships/image" Target="../media/image131.png"/><Relationship Id="rId5" Type="http://schemas.openxmlformats.org/officeDocument/2006/relationships/image" Target="../media/image41.png"/><Relationship Id="rId15" Type="http://schemas.openxmlformats.org/officeDocument/2006/relationships/image" Target="../media/image52.png"/><Relationship Id="rId10" Type="http://schemas.openxmlformats.org/officeDocument/2006/relationships/image" Target="../media/image130.png"/><Relationship Id="rId4" Type="http://schemas.openxmlformats.org/officeDocument/2006/relationships/image" Target="../media/image40.png"/><Relationship Id="rId9" Type="http://schemas.openxmlformats.org/officeDocument/2006/relationships/image" Target="../media/image71.png"/><Relationship Id="rId14" Type="http://schemas.openxmlformats.org/officeDocument/2006/relationships/image" Target="../media/image51.png"/></Relationships>
</file>

<file path=ppt/slides/_rels/slide59.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51.png"/><Relationship Id="rId18" Type="http://schemas.openxmlformats.org/officeDocument/2006/relationships/image" Target="../media/image139.png"/><Relationship Id="rId3" Type="http://schemas.openxmlformats.org/officeDocument/2006/relationships/image" Target="../media/image39.png"/><Relationship Id="rId21" Type="http://schemas.openxmlformats.org/officeDocument/2006/relationships/image" Target="../media/image142.png"/><Relationship Id="rId7" Type="http://schemas.openxmlformats.org/officeDocument/2006/relationships/image" Target="../media/image43.png"/><Relationship Id="rId12" Type="http://schemas.openxmlformats.org/officeDocument/2006/relationships/image" Target="../media/image49.png"/><Relationship Id="rId17" Type="http://schemas.openxmlformats.org/officeDocument/2006/relationships/image" Target="../media/image138.png"/><Relationship Id="rId2" Type="http://schemas.openxmlformats.org/officeDocument/2006/relationships/image" Target="../media/image70.png"/><Relationship Id="rId16" Type="http://schemas.openxmlformats.org/officeDocument/2006/relationships/image" Target="../media/image137.png"/><Relationship Id="rId20" Type="http://schemas.openxmlformats.org/officeDocument/2006/relationships/image" Target="../media/image141.png"/><Relationship Id="rId1" Type="http://schemas.openxmlformats.org/officeDocument/2006/relationships/slideLayout" Target="../slideLayouts/slideLayout7.xml"/><Relationship Id="rId6" Type="http://schemas.openxmlformats.org/officeDocument/2006/relationships/image" Target="../media/image42.png"/><Relationship Id="rId11" Type="http://schemas.openxmlformats.org/officeDocument/2006/relationships/image" Target="../media/image136.png"/><Relationship Id="rId5" Type="http://schemas.openxmlformats.org/officeDocument/2006/relationships/image" Target="../media/image41.png"/><Relationship Id="rId15" Type="http://schemas.openxmlformats.org/officeDocument/2006/relationships/image" Target="../media/image133.png"/><Relationship Id="rId10" Type="http://schemas.openxmlformats.org/officeDocument/2006/relationships/image" Target="../media/image46.png"/><Relationship Id="rId19" Type="http://schemas.openxmlformats.org/officeDocument/2006/relationships/image" Target="../media/image140.png"/><Relationship Id="rId4" Type="http://schemas.openxmlformats.org/officeDocument/2006/relationships/image" Target="../media/image40.png"/><Relationship Id="rId9" Type="http://schemas.openxmlformats.org/officeDocument/2006/relationships/image" Target="../media/image71.png"/><Relationship Id="rId14" Type="http://schemas.openxmlformats.org/officeDocument/2006/relationships/image" Target="../media/image52.png"/><Relationship Id="rId22" Type="http://schemas.openxmlformats.org/officeDocument/2006/relationships/image" Target="../media/image14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image" Target="../media/image145.png"/><Relationship Id="rId13" Type="http://schemas.openxmlformats.org/officeDocument/2006/relationships/image" Target="../media/image51.png"/><Relationship Id="rId18" Type="http://schemas.openxmlformats.org/officeDocument/2006/relationships/image" Target="../media/image147.png"/><Relationship Id="rId3" Type="http://schemas.openxmlformats.org/officeDocument/2006/relationships/image" Target="../media/image39.png"/><Relationship Id="rId7" Type="http://schemas.openxmlformats.org/officeDocument/2006/relationships/image" Target="../media/image43.png"/><Relationship Id="rId12" Type="http://schemas.openxmlformats.org/officeDocument/2006/relationships/image" Target="../media/image49.png"/><Relationship Id="rId17" Type="http://schemas.openxmlformats.org/officeDocument/2006/relationships/image" Target="../media/image146.png"/><Relationship Id="rId2" Type="http://schemas.openxmlformats.org/officeDocument/2006/relationships/image" Target="../media/image144.png"/><Relationship Id="rId16" Type="http://schemas.openxmlformats.org/officeDocument/2006/relationships/image" Target="../media/image137.png"/><Relationship Id="rId1" Type="http://schemas.openxmlformats.org/officeDocument/2006/relationships/slideLayout" Target="../slideLayouts/slideLayout7.xml"/><Relationship Id="rId6" Type="http://schemas.openxmlformats.org/officeDocument/2006/relationships/image" Target="../media/image42.png"/><Relationship Id="rId11" Type="http://schemas.openxmlformats.org/officeDocument/2006/relationships/image" Target="../media/image131.png"/><Relationship Id="rId5" Type="http://schemas.openxmlformats.org/officeDocument/2006/relationships/image" Target="../media/image41.png"/><Relationship Id="rId15" Type="http://schemas.openxmlformats.org/officeDocument/2006/relationships/image" Target="../media/image133.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71.png"/><Relationship Id="rId14" Type="http://schemas.openxmlformats.org/officeDocument/2006/relationships/image" Target="../media/image5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84000"/>
          </a:blip>
          <a:stretch>
            <a:fillRect/>
          </a:stretch>
        </p:blipFill>
        <p:spPr>
          <a:xfrm>
            <a:off x="9817100" y="2806700"/>
            <a:ext cx="14566900" cy="10909300"/>
          </a:xfrm>
          <a:prstGeom prst="rect">
            <a:avLst/>
          </a:prstGeom>
        </p:spPr>
      </p:pic>
      <p:pic>
        <p:nvPicPr>
          <p:cNvPr id="3" name="Picture 3"/>
          <p:cNvPicPr>
            <a:picLocks noChangeAspect="1"/>
          </p:cNvPicPr>
          <p:nvPr/>
        </p:nvPicPr>
        <p:blipFill>
          <a:blip r:embed="rId3"/>
          <a:stretch>
            <a:fillRect/>
          </a:stretch>
        </p:blipFill>
        <p:spPr>
          <a:xfrm>
            <a:off x="-9829800" y="-63500"/>
            <a:ext cx="12369800" cy="9258300"/>
          </a:xfrm>
          <a:prstGeom prst="rect">
            <a:avLst/>
          </a:prstGeom>
        </p:spPr>
      </p:pic>
      <p:pic>
        <p:nvPicPr>
          <p:cNvPr id="4" name="Picture 4"/>
          <p:cNvPicPr>
            <a:picLocks noChangeAspect="1"/>
          </p:cNvPicPr>
          <p:nvPr/>
        </p:nvPicPr>
        <p:blipFill>
          <a:blip r:embed="rId4"/>
          <a:stretch>
            <a:fillRect/>
          </a:stretch>
        </p:blipFill>
        <p:spPr>
          <a:xfrm>
            <a:off x="1701800" y="2806700"/>
            <a:ext cx="12890500" cy="2082800"/>
          </a:xfrm>
          <a:prstGeom prst="rect">
            <a:avLst/>
          </a:prstGeom>
        </p:spPr>
      </p:pic>
      <p:pic>
        <p:nvPicPr>
          <p:cNvPr id="5" name="Picture 5"/>
          <p:cNvPicPr>
            <a:picLocks noChangeAspect="1"/>
          </p:cNvPicPr>
          <p:nvPr/>
        </p:nvPicPr>
        <p:blipFill>
          <a:blip r:embed="rId5"/>
          <a:stretch>
            <a:fillRect/>
          </a:stretch>
        </p:blipFill>
        <p:spPr>
          <a:xfrm>
            <a:off x="1803400" y="4826000"/>
            <a:ext cx="10515600" cy="2425700"/>
          </a:xfrm>
          <a:prstGeom prst="rect">
            <a:avLst/>
          </a:prstGeom>
        </p:spPr>
      </p:pic>
      <p:pic>
        <p:nvPicPr>
          <p:cNvPr id="6" name="Picture 6"/>
          <p:cNvPicPr>
            <a:picLocks noChangeAspect="1"/>
          </p:cNvPicPr>
          <p:nvPr/>
        </p:nvPicPr>
        <p:blipFill>
          <a:blip r:embed="rId6"/>
          <a:stretch>
            <a:fillRect/>
          </a:stretch>
        </p:blipFill>
        <p:spPr>
          <a:xfrm>
            <a:off x="1701800" y="8458200"/>
            <a:ext cx="7162800" cy="635000"/>
          </a:xfrm>
          <a:prstGeom prst="rect">
            <a:avLst/>
          </a:prstGeom>
        </p:spPr>
      </p:pic>
      <p:pic>
        <p:nvPicPr>
          <p:cNvPr id="7" name="Picture 7"/>
          <p:cNvPicPr>
            <a:picLocks noChangeAspect="1"/>
          </p:cNvPicPr>
          <p:nvPr/>
        </p:nvPicPr>
        <p:blipFill>
          <a:blip r:embed="rId7"/>
          <a:stretch>
            <a:fillRect/>
          </a:stretch>
        </p:blipFill>
        <p:spPr>
          <a:xfrm>
            <a:off x="1701800" y="9448800"/>
            <a:ext cx="9690100" cy="698500"/>
          </a:xfrm>
          <a:prstGeom prst="rect">
            <a:avLst/>
          </a:prstGeom>
        </p:spPr>
      </p:pic>
      <p:pic>
        <p:nvPicPr>
          <p:cNvPr id="8" name="Picture 8"/>
          <p:cNvPicPr>
            <a:picLocks noChangeAspect="1"/>
          </p:cNvPicPr>
          <p:nvPr/>
        </p:nvPicPr>
        <p:blipFill>
          <a:blip r:embed="rId8"/>
          <a:stretch>
            <a:fillRect/>
          </a:stretch>
        </p:blipFill>
        <p:spPr>
          <a:xfrm>
            <a:off x="1701800" y="10452100"/>
            <a:ext cx="11099800" cy="698500"/>
          </a:xfrm>
          <a:prstGeom prst="rect">
            <a:avLst/>
          </a:prstGeom>
        </p:spPr>
      </p:pic>
      <p:pic>
        <p:nvPicPr>
          <p:cNvPr id="9" name="Picture 9"/>
          <p:cNvPicPr>
            <a:picLocks noChangeAspect="1"/>
          </p:cNvPicPr>
          <p:nvPr/>
        </p:nvPicPr>
        <p:blipFill>
          <a:blip r:embed="rId9"/>
          <a:stretch>
            <a:fillRect/>
          </a:stretch>
        </p:blipFill>
        <p:spPr>
          <a:xfrm>
            <a:off x="1701800" y="11442700"/>
            <a:ext cx="7112000" cy="6985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30484" y="1655999"/>
            <a:ext cx="21323032" cy="11238013"/>
          </a:xfrm>
          <a:prstGeom prst="rect">
            <a:avLst/>
          </a:prstGeom>
          <a:noFill/>
        </p:spPr>
        <p:txBody>
          <a:bodyPr wrap="square" rtlCol="0">
            <a:spAutoFit/>
          </a:bodyPr>
          <a:lstStyle/>
          <a:p>
            <a:pPr>
              <a:lnSpc>
                <a:spcPct val="150000"/>
              </a:lnSpc>
            </a:pPr>
            <a:r>
              <a:rPr lang="ko-KR" altLang="en-US" sz="4400" b="1" dirty="0" err="1">
                <a:latin typeface="함초롬바탕" panose="02030604000101010101" pitchFamily="18" charset="-127"/>
                <a:ea typeface="함초롬바탕" panose="02030604000101010101" pitchFamily="18" charset="-127"/>
                <a:cs typeface="함초롬바탕" panose="02030604000101010101" pitchFamily="18" charset="-127"/>
              </a:rPr>
              <a:t>호메로스에</a:t>
            </a:r>
            <a:r>
              <a:rPr lang="ko-KR" altLang="en-US" sz="4400" b="1" dirty="0">
                <a:latin typeface="함초롬바탕" panose="02030604000101010101" pitchFamily="18" charset="-127"/>
                <a:ea typeface="함초롬바탕" panose="02030604000101010101" pitchFamily="18" charset="-127"/>
                <a:cs typeface="함초롬바탕" panose="02030604000101010101" pitchFamily="18" charset="-127"/>
              </a:rPr>
              <a:t> 비해 과소평가</a:t>
            </a:r>
            <a:r>
              <a:rPr lang="en-US" altLang="ko-KR" sz="4400" b="1"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4400" b="1" dirty="0">
                <a:latin typeface="함초롬바탕" panose="02030604000101010101" pitchFamily="18" charset="-127"/>
                <a:ea typeface="함초롬바탕" panose="02030604000101010101" pitchFamily="18" charset="-127"/>
                <a:cs typeface="함초롬바탕" panose="02030604000101010101" pitchFamily="18" charset="-127"/>
              </a:rPr>
              <a:t>아니 원색적 비난의 대상이었던 </a:t>
            </a:r>
            <a:r>
              <a:rPr lang="ko-KR" altLang="en-US" sz="4400" b="1" dirty="0" err="1">
                <a:latin typeface="함초롬바탕" panose="02030604000101010101" pitchFamily="18" charset="-127"/>
                <a:ea typeface="함초롬바탕" panose="02030604000101010101" pitchFamily="18" charset="-127"/>
                <a:cs typeface="함초롬바탕" panose="02030604000101010101" pitchFamily="18" charset="-127"/>
              </a:rPr>
              <a:t>헤시오도스</a:t>
            </a:r>
            <a:br>
              <a:rPr lang="ko-KR" altLang="en-US" sz="4000" dirty="0">
                <a:latin typeface="함초롬바탕" panose="02030604000101010101" pitchFamily="18" charset="-127"/>
                <a:ea typeface="함초롬바탕" panose="02030604000101010101" pitchFamily="18" charset="-127"/>
                <a:cs typeface="함초롬바탕" panose="02030604000101010101" pitchFamily="18" charset="-127"/>
              </a:rPr>
            </a:br>
            <a:endParaRPr lang="en-US" altLang="ko-KR" sz="40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연구사에서 그의 서사시에 대한 비판은 한결같았음</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헤시오도스의</a:t>
            </a:r>
            <a:r>
              <a:rPr lang="ko-KR" altLang="en-US" sz="40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작품은 유기적인 구조와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내러티브의</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일관성을 결여</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부자연스럽게 삽입되어 자연스러운 흐름을 끊어버리는 자잘한 일화</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a:lnSpc>
                <a:spcPct val="150000"/>
              </a:lnSpc>
            </a:pP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헤시오도스의</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무능력함이 낳은 결과</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아니면 후대의 누군가가 무의미하게 삽입한 불순물</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a:lnSpc>
                <a:spcPct val="150000"/>
              </a:lnSpc>
            </a:pP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p>
          <a:p>
            <a:pPr marL="571500" indent="-571500">
              <a:lnSpc>
                <a:spcPct val="150000"/>
              </a:lnSpc>
              <a:buFontTx/>
              <a:buChar char="-"/>
            </a:pP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하지만</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서사시의 일견 엉성해 보이는 구성과 앞서 단점이라 비난 받았던 부분의 연관성을 세밀하게 고찰할 경우</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우리는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헤시오도스의</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서사시에 내재한</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현대인의 관점에서의</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어설픔’이</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도리어 인간과 신</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그리고 그들이 사는 세계를 체계적으로 설명하기 위한 시적 기교임을 확인할 수 있음</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4000" dirty="0">
                <a:latin typeface="함초롬바탕" panose="02030604000101010101" pitchFamily="18" charset="-127"/>
                <a:ea typeface="함초롬바탕" panose="02030604000101010101" pitchFamily="18" charset="-127"/>
                <a:cs typeface="함초롬바탕" panose="02030604000101010101" pitchFamily="18" charset="-127"/>
              </a:rPr>
              <a:t> </a:t>
            </a:r>
            <a:endPar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p:txBody>
      </p:sp>
    </p:spTree>
    <p:extLst>
      <p:ext uri="{BB962C8B-B14F-4D97-AF65-F5344CB8AC3E}">
        <p14:creationId xmlns:p14="http://schemas.microsoft.com/office/powerpoint/2010/main" val="19851348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67BEC5-1F2D-3198-3B6D-6C5679C631AA}"/>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56463A20-24DF-8AD1-7D4A-8F161AFB5750}"/>
              </a:ext>
            </a:extLst>
          </p:cNvPr>
          <p:cNvSpPr txBox="1"/>
          <p:nvPr/>
        </p:nvSpPr>
        <p:spPr>
          <a:xfrm>
            <a:off x="1306749" y="1557574"/>
            <a:ext cx="21770502" cy="10511211"/>
          </a:xfrm>
          <a:prstGeom prst="rect">
            <a:avLst/>
          </a:prstGeom>
          <a:noFill/>
        </p:spPr>
        <p:txBody>
          <a:bodyPr wrap="square" rtlCol="0">
            <a:spAutoFit/>
          </a:bodyPr>
          <a:lstStyle/>
          <a:p>
            <a:pPr marL="571500" indent="-571500">
              <a:lnSpc>
                <a:spcPct val="150000"/>
              </a:lnSpc>
              <a:buFontTx/>
              <a:buChar char="-"/>
            </a:pP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이 글의 목표는 고대 그리스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육보격</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서사시에 담긴 고대 그리스인들의 정신세계라는 큰 퍼즐의 중요한 부분</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즉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헤시오도스의</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두 서사시 </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신들의 계보</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와 </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일과 날</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이 맺고 있는 상호보완적 관계와 그 의미를 밝히는 것</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특히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헤시오도스의</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두 서사시에 모두 등장하는 프로메테우스 신화에 대한 해석은 상기한 목표를 달성하기 위해 반드시 완수되어야 할 과제</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프로메테우스 신화는 두 작품 모두에서 그 뼈대를 이루는 주제와 구성을 압축하여 보여주는</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일종의 </a:t>
            </a:r>
            <a:r>
              <a:rPr lang="en-US" altLang="ko-KR" sz="3600" i="1" dirty="0">
                <a:latin typeface="함초롬바탕" panose="02030604000101010101" pitchFamily="18" charset="-127"/>
                <a:ea typeface="함초롬바탕" panose="02030604000101010101" pitchFamily="18" charset="-127"/>
                <a:cs typeface="함초롬바탕" panose="02030604000101010101" pitchFamily="18" charset="-127"/>
              </a:rPr>
              <a:t>mise-</a:t>
            </a:r>
            <a:r>
              <a:rPr lang="en-US" altLang="ko-KR" sz="3600" i="1" dirty="0" err="1">
                <a:latin typeface="함초롬바탕" panose="02030604000101010101" pitchFamily="18" charset="-127"/>
                <a:ea typeface="함초롬바탕" panose="02030604000101010101" pitchFamily="18" charset="-127"/>
                <a:cs typeface="함초롬바탕" panose="02030604000101010101" pitchFamily="18" charset="-127"/>
              </a:rPr>
              <a:t>en</a:t>
            </a:r>
            <a:r>
              <a:rPr lang="en-US" altLang="ko-KR" sz="3600" i="1" dirty="0">
                <a:latin typeface="함초롬바탕" panose="02030604000101010101" pitchFamily="18" charset="-127"/>
                <a:ea typeface="함초롬바탕" panose="02030604000101010101" pitchFamily="18" charset="-127"/>
                <a:cs typeface="함초롬바탕" panose="02030604000101010101" pitchFamily="18" charset="-127"/>
              </a:rPr>
              <a:t>-abyme</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으로 기능하는 까닭</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신들의 계보</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가 우주의 탄생으로부터 제우스의 통치가 영속성을 획득하는 과정을 설명</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신들의 계보</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속 프로메테우스 신화는 프로메테우스와 제우스의 대립을 재해석함으로써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올륌포스의</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질서가 확립되는 과정을 압축적으로 제시</a:t>
            </a:r>
            <a:endPar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p:txBody>
      </p:sp>
    </p:spTree>
    <p:extLst>
      <p:ext uri="{BB962C8B-B14F-4D97-AF65-F5344CB8AC3E}">
        <p14:creationId xmlns:p14="http://schemas.microsoft.com/office/powerpoint/2010/main" val="37150219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CC545E-356F-6F16-F87E-86C8DA8B0B7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FB955E64-DCAB-9421-C711-745628286698}"/>
              </a:ext>
            </a:extLst>
          </p:cNvPr>
          <p:cNvSpPr txBox="1"/>
          <p:nvPr/>
        </p:nvSpPr>
        <p:spPr>
          <a:xfrm>
            <a:off x="1306749" y="3079723"/>
            <a:ext cx="21770502" cy="7464223"/>
          </a:xfrm>
          <a:prstGeom prst="rect">
            <a:avLst/>
          </a:prstGeom>
          <a:noFill/>
        </p:spPr>
        <p:txBody>
          <a:bodyPr wrap="square" rtlCol="0">
            <a:spAutoFit/>
          </a:bodyPr>
          <a:lstStyle/>
          <a:p>
            <a:pPr marL="571500" indent="-571500">
              <a:lnSpc>
                <a:spcPct val="150000"/>
              </a:lnSpc>
              <a:buFontTx/>
              <a:buChar char="-"/>
            </a:pP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일과 날</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이 신과 인간의 분리와 인간 종족의 타락</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그리고 인간이 따라야 할 규범을 제시</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일과 날</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이 그려내는 프로메테우스의 신화는 판도라 일화를 중심으로 인간 종족이 신들로부터 버림받고 타락하게 된 근본적인 원인을 탐색</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헤시오도스의</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두 서사시에 등장하는 서로 다른 버전의 프로메테우스 신화는 </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신들의 계보</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와 </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일과 날</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의 상호보완적 관계를 다른 어떤 에피소드보다 압축적으로 보여줌</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각각 인간과 신의 관점에서 인간과 신</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그리고 그들이 속한 세계에 대한 일관성 있는 그림을 제시</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p:txBody>
      </p:sp>
    </p:spTree>
    <p:extLst>
      <p:ext uri="{BB962C8B-B14F-4D97-AF65-F5344CB8AC3E}">
        <p14:creationId xmlns:p14="http://schemas.microsoft.com/office/powerpoint/2010/main" val="21987456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125D6C-D56F-2B4C-9A89-6F547F325B0F}"/>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FC21A501-87D5-B32F-87F5-E4830A1A7532}"/>
              </a:ext>
            </a:extLst>
          </p:cNvPr>
          <p:cNvSpPr txBox="1"/>
          <p:nvPr/>
        </p:nvSpPr>
        <p:spPr>
          <a:xfrm>
            <a:off x="1306749" y="1465242"/>
            <a:ext cx="21770502" cy="10695877"/>
          </a:xfrm>
          <a:prstGeom prst="rect">
            <a:avLst/>
          </a:prstGeom>
          <a:noFill/>
        </p:spPr>
        <p:txBody>
          <a:bodyPr wrap="square" rtlCol="0">
            <a:spAutoFit/>
          </a:bodyPr>
          <a:lstStyle/>
          <a:p>
            <a:pPr>
              <a:lnSpc>
                <a:spcPct val="150000"/>
              </a:lnSpc>
            </a:pPr>
            <a:r>
              <a:rPr lang="ko-KR" altLang="en-US" sz="4400" b="1" dirty="0">
                <a:latin typeface="함초롬바탕" panose="02030604000101010101" pitchFamily="18" charset="-127"/>
                <a:ea typeface="함초롬바탕" panose="02030604000101010101" pitchFamily="18" charset="-127"/>
                <a:cs typeface="함초롬바탕" panose="02030604000101010101" pitchFamily="18" charset="-127"/>
              </a:rPr>
              <a:t>두 서사시의 구성에 내재한 합목적성 분석</a:t>
            </a:r>
            <a:endParaRPr lang="en-US" altLang="ko-KR" sz="4400" b="1" dirty="0">
              <a:latin typeface="함초롬바탕" panose="02030604000101010101" pitchFamily="18" charset="-127"/>
              <a:ea typeface="함초롬바탕" panose="02030604000101010101" pitchFamily="18" charset="-127"/>
              <a:cs typeface="함초롬바탕" panose="02030604000101010101" pitchFamily="18" charset="-127"/>
            </a:endParaRPr>
          </a:p>
          <a:p>
            <a:pPr>
              <a:lnSpc>
                <a:spcPct val="150000"/>
              </a:lnSpc>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서사시가 드러내는 피상적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비일관성과</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불연속성이 개연성과 일관성에 천착하는 아리스토텔레스적 기준에 따른 일방적 평가</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헤시오도스가</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기존의 프로메테우스 관련 신화적 전통을 어떤 방식으로 자신의 목적에 걸맞게 변주하고</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어떻게 필요에 따라서 확장하거나 압축</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심지어 삭제하는지에 주목해야 함</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신들의 계보</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는 프로메테우스와 제우스의 대립에 초점</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일과 날</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은 프로메테우스와 제우스의 대립이 인간 종족에게 미친 영향에 집중</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신들의 계보</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가 묘사하는 프로메테우스의 행동과 그것이 속한 작품 속 위치를 함께 고찰해 보면 프로메테우스의 행위가 가지는 의미를 파악할 수 있음</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p>
        </p:txBody>
      </p:sp>
    </p:spTree>
    <p:extLst>
      <p:ext uri="{BB962C8B-B14F-4D97-AF65-F5344CB8AC3E}">
        <p14:creationId xmlns:p14="http://schemas.microsoft.com/office/powerpoint/2010/main" val="27159033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7B7205-38E6-A2A2-F7E3-A897DCC828E0}"/>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8B523853-A565-4D83-34BC-447DA8C403B0}"/>
              </a:ext>
            </a:extLst>
          </p:cNvPr>
          <p:cNvSpPr txBox="1"/>
          <p:nvPr/>
        </p:nvSpPr>
        <p:spPr>
          <a:xfrm>
            <a:off x="1084744" y="498078"/>
            <a:ext cx="10365576" cy="5509200"/>
          </a:xfrm>
          <a:prstGeom prst="rect">
            <a:avLst/>
          </a:prstGeom>
          <a:noFill/>
        </p:spPr>
        <p:txBody>
          <a:bodyPr wrap="square">
            <a:spAutoFit/>
          </a:bodyPr>
          <a:lstStyle/>
          <a:p>
            <a:pPr algn="just" latinLnBrk="1"/>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1-115: </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제우스와 무사 여신들에 대한 찬가</a:t>
            </a:r>
            <a:endPar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endParaRPr>
          </a:p>
          <a:p>
            <a:pPr algn="just" latinLnBrk="1"/>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116-122: </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최초의 세 가지 힘들</a:t>
            </a:r>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카오스</a:t>
            </a:r>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가이아</a:t>
            </a:r>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에로스</a:t>
            </a:r>
            <a:endPar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endParaRPr>
          </a:p>
          <a:p>
            <a:pPr algn="just" latinLnBrk="1"/>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123-154: </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카오스와 가이아의 자식들</a:t>
            </a:r>
            <a:endPar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endParaRPr>
          </a:p>
          <a:p>
            <a:pPr algn="just" latinLnBrk="1"/>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154-210: </a:t>
            </a:r>
            <a:r>
              <a:rPr lang="ko-KR" altLang="en-US" sz="3200" kern="100" dirty="0" err="1">
                <a:latin typeface="함초롬바탕" panose="02030604000101010101" pitchFamily="18" charset="-127"/>
                <a:ea typeface="함초롬바탕" panose="02030604000101010101" pitchFamily="18" charset="-127"/>
                <a:cs typeface="함초롬바탕" panose="02030604000101010101" pitchFamily="18" charset="-127"/>
              </a:rPr>
              <a:t>우라노스의</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 거세</a:t>
            </a:r>
            <a:endPar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endParaRPr>
          </a:p>
          <a:p>
            <a:pPr algn="just" latinLnBrk="1"/>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211-232: </a:t>
            </a:r>
            <a:r>
              <a:rPr lang="ko-KR" altLang="en-US" sz="3200" kern="100" dirty="0" err="1">
                <a:latin typeface="함초롬바탕" panose="02030604000101010101" pitchFamily="18" charset="-127"/>
                <a:ea typeface="함초롬바탕" panose="02030604000101010101" pitchFamily="18" charset="-127"/>
                <a:cs typeface="함초롬바탕" panose="02030604000101010101" pitchFamily="18" charset="-127"/>
              </a:rPr>
              <a:t>뉙스와</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200" kern="100" dirty="0" err="1">
                <a:latin typeface="함초롬바탕" panose="02030604000101010101" pitchFamily="18" charset="-127"/>
                <a:ea typeface="함초롬바탕" panose="02030604000101010101" pitchFamily="18" charset="-127"/>
                <a:cs typeface="함초롬바탕" panose="02030604000101010101" pitchFamily="18" charset="-127"/>
              </a:rPr>
              <a:t>에리스의</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 자식들</a:t>
            </a:r>
            <a:endPar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endParaRPr>
          </a:p>
          <a:p>
            <a:pPr algn="just" latinLnBrk="1"/>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233-336: </a:t>
            </a:r>
            <a:r>
              <a:rPr lang="ko-KR" altLang="en-US" sz="3200" kern="100" dirty="0" err="1">
                <a:latin typeface="함초롬바탕" panose="02030604000101010101" pitchFamily="18" charset="-127"/>
                <a:ea typeface="함초롬바탕" panose="02030604000101010101" pitchFamily="18" charset="-127"/>
                <a:cs typeface="함초롬바탕" panose="02030604000101010101" pitchFamily="18" charset="-127"/>
              </a:rPr>
              <a:t>폰토스의</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 자식들</a:t>
            </a:r>
            <a:endPar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endParaRPr>
          </a:p>
          <a:p>
            <a:pPr algn="just" latinLnBrk="1"/>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337-370: </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강들과 </a:t>
            </a:r>
            <a:r>
              <a:rPr lang="ko-KR" altLang="en-US" sz="3200" kern="100" dirty="0" err="1">
                <a:latin typeface="함초롬바탕" panose="02030604000101010101" pitchFamily="18" charset="-127"/>
                <a:ea typeface="함초롬바탕" panose="02030604000101010101" pitchFamily="18" charset="-127"/>
                <a:cs typeface="함초롬바탕" panose="02030604000101010101" pitchFamily="18" charset="-127"/>
              </a:rPr>
              <a:t>오케아노스의</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 딸들</a:t>
            </a:r>
            <a:endPar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endParaRPr>
          </a:p>
          <a:p>
            <a:pPr algn="just" latinLnBrk="1"/>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371-401: </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레토와 </a:t>
            </a:r>
            <a:r>
              <a:rPr lang="ko-KR" altLang="en-US" sz="3200" kern="100" dirty="0" err="1">
                <a:latin typeface="함초롬바탕" panose="02030604000101010101" pitchFamily="18" charset="-127"/>
                <a:ea typeface="함초롬바탕" panose="02030604000101010101" pitchFamily="18" charset="-127"/>
                <a:cs typeface="함초롬바탕" panose="02030604000101010101" pitchFamily="18" charset="-127"/>
              </a:rPr>
              <a:t>아스테리에</a:t>
            </a:r>
            <a:endPar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endParaRPr>
          </a:p>
          <a:p>
            <a:pPr algn="just" latinLnBrk="1"/>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411-452: </a:t>
            </a:r>
            <a:r>
              <a:rPr lang="ko-KR" altLang="en-US" sz="3200" kern="100" dirty="0" err="1">
                <a:latin typeface="함초롬바탕" panose="02030604000101010101" pitchFamily="18" charset="-127"/>
                <a:ea typeface="함초롬바탕" panose="02030604000101010101" pitchFamily="18" charset="-127"/>
                <a:cs typeface="함초롬바탕" panose="02030604000101010101" pitchFamily="18" charset="-127"/>
              </a:rPr>
              <a:t>헤카테</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 찬가</a:t>
            </a:r>
            <a:endPar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endParaRPr>
          </a:p>
          <a:p>
            <a:pPr algn="just" latinLnBrk="1"/>
            <a:r>
              <a:rPr lang="en-US" altLang="ko-KR" sz="3200" b="1" kern="100" dirty="0">
                <a:highlight>
                  <a:srgbClr val="FFFF00"/>
                </a:highlight>
                <a:latin typeface="함초롬바탕" panose="02030604000101010101" pitchFamily="18" charset="-127"/>
                <a:ea typeface="함초롬바탕" panose="02030604000101010101" pitchFamily="18" charset="-127"/>
                <a:cs typeface="함초롬바탕" panose="02030604000101010101" pitchFamily="18" charset="-127"/>
              </a:rPr>
              <a:t>453-500: </a:t>
            </a:r>
            <a:r>
              <a:rPr lang="ko-KR" altLang="en-US" sz="3200" b="1" kern="100" dirty="0">
                <a:highlight>
                  <a:srgbClr val="FFFF00"/>
                </a:highlight>
                <a:latin typeface="함초롬바탕" panose="02030604000101010101" pitchFamily="18" charset="-127"/>
                <a:ea typeface="함초롬바탕" panose="02030604000101010101" pitchFamily="18" charset="-127"/>
                <a:cs typeface="함초롬바탕" panose="02030604000101010101" pitchFamily="18" charset="-127"/>
              </a:rPr>
              <a:t>제우스 남매들의 탄생</a:t>
            </a:r>
            <a:endParaRPr lang="en-US" altLang="ko-KR" sz="3200" b="1" kern="100" dirty="0">
              <a:highlight>
                <a:srgbClr val="FFFF00"/>
              </a:highlight>
              <a:latin typeface="함초롬바탕" panose="02030604000101010101" pitchFamily="18" charset="-127"/>
              <a:ea typeface="함초롬바탕" panose="02030604000101010101" pitchFamily="18" charset="-127"/>
              <a:cs typeface="함초롬바탕" panose="02030604000101010101" pitchFamily="18" charset="-127"/>
            </a:endParaRPr>
          </a:p>
          <a:p>
            <a:pPr algn="just" latinLnBrk="1"/>
            <a:r>
              <a:rPr lang="en-US" altLang="ko-KR" sz="3200" b="1" kern="100" dirty="0">
                <a:highlight>
                  <a:srgbClr val="FFFF00"/>
                </a:highlight>
                <a:latin typeface="함초롬바탕" panose="02030604000101010101" pitchFamily="18" charset="-127"/>
                <a:ea typeface="함초롬바탕" panose="02030604000101010101" pitchFamily="18" charset="-127"/>
                <a:cs typeface="함초롬바탕" panose="02030604000101010101" pitchFamily="18" charset="-127"/>
              </a:rPr>
              <a:t>501-506: </a:t>
            </a:r>
            <a:r>
              <a:rPr lang="ko-KR" altLang="en-US" sz="3200" b="1" kern="100" dirty="0" err="1">
                <a:highlight>
                  <a:srgbClr val="FFFF00"/>
                </a:highlight>
                <a:latin typeface="함초롬바탕" panose="02030604000101010101" pitchFamily="18" charset="-127"/>
                <a:ea typeface="함초롬바탕" panose="02030604000101010101" pitchFamily="18" charset="-127"/>
                <a:cs typeface="함초롬바탕" panose="02030604000101010101" pitchFamily="18" charset="-127"/>
              </a:rPr>
              <a:t>퀴클롭스의</a:t>
            </a:r>
            <a:r>
              <a:rPr lang="ko-KR" altLang="en-US" sz="3200" b="1" kern="100" dirty="0">
                <a:highlight>
                  <a:srgbClr val="FFFF00"/>
                </a:highlight>
                <a:latin typeface="함초롬바탕" panose="02030604000101010101" pitchFamily="18" charset="-127"/>
                <a:ea typeface="함초롬바탕" panose="02030604000101010101" pitchFamily="18" charset="-127"/>
                <a:cs typeface="함초롬바탕" panose="02030604000101010101" pitchFamily="18" charset="-127"/>
              </a:rPr>
              <a:t> 해방</a:t>
            </a:r>
          </a:p>
        </p:txBody>
      </p:sp>
      <p:sp>
        <p:nvSpPr>
          <p:cNvPr id="3" name="TextBox 2">
            <a:extLst>
              <a:ext uri="{FF2B5EF4-FFF2-40B4-BE49-F238E27FC236}">
                <a16:creationId xmlns:a16="http://schemas.microsoft.com/office/drawing/2014/main" id="{0D58EAC7-575E-71AA-8CC0-9501B30E65B6}"/>
              </a:ext>
            </a:extLst>
          </p:cNvPr>
          <p:cNvSpPr txBox="1"/>
          <p:nvPr/>
        </p:nvSpPr>
        <p:spPr>
          <a:xfrm>
            <a:off x="6856812" y="5944833"/>
            <a:ext cx="11054080" cy="2739211"/>
          </a:xfrm>
          <a:prstGeom prst="rect">
            <a:avLst/>
          </a:prstGeom>
          <a:noFill/>
        </p:spPr>
        <p:txBody>
          <a:bodyPr wrap="square">
            <a:spAutoFit/>
          </a:bodyPr>
          <a:lstStyle/>
          <a:p>
            <a:pPr algn="just" latinLnBrk="1"/>
            <a:r>
              <a:rPr lang="en-US" altLang="ko-KR" sz="3200" b="1" kern="1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507-616: </a:t>
            </a:r>
            <a:r>
              <a:rPr lang="ko-KR" altLang="en-US" sz="3200" b="1" kern="100" dirty="0" err="1">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이아페토스의</a:t>
            </a:r>
            <a:r>
              <a:rPr lang="ko-KR" altLang="en-US" sz="3200" b="1" kern="1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 아들들과 제우스의 처벌</a:t>
            </a:r>
            <a:endParaRPr lang="en-US" altLang="ko-KR" sz="3200" b="1" kern="1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gn="just" latinLnBrk="1">
              <a:buFontTx/>
              <a:buChar char="-"/>
            </a:pPr>
            <a:r>
              <a:rPr lang="en-US" altLang="ko-KR" sz="2800" b="1" kern="1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507-520 (</a:t>
            </a:r>
            <a:r>
              <a:rPr lang="ko-KR" altLang="en-US" sz="2800" b="1" kern="1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아틀라스</a:t>
            </a:r>
            <a:r>
              <a:rPr lang="en-US" altLang="ko-KR" sz="2800" b="1" kern="1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2800" b="1" kern="100" dirty="0" err="1">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메노이티우스</a:t>
            </a:r>
            <a:r>
              <a:rPr lang="en-US" altLang="ko-KR" sz="2800" b="1" kern="1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2800" b="1" kern="1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프로메테우스</a:t>
            </a:r>
            <a:r>
              <a:rPr lang="en-US" altLang="ko-KR" sz="2800" b="1" kern="1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2800" b="1" kern="100" dirty="0" err="1">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에피메테우스</a:t>
            </a:r>
            <a:r>
              <a:rPr lang="en-US" altLang="ko-KR" sz="2800" b="1" kern="1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a:t>
            </a:r>
          </a:p>
          <a:p>
            <a:pPr marL="571500" indent="-571500" algn="just" latinLnBrk="1">
              <a:buFontTx/>
              <a:buChar char="-"/>
            </a:pPr>
            <a:r>
              <a:rPr lang="en-US" altLang="ko-KR" sz="2800" b="1" kern="1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521-534 (</a:t>
            </a:r>
            <a:r>
              <a:rPr lang="ko-KR" altLang="en-US" sz="2800" b="1" kern="1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형벌을 받는 프로메테우스</a:t>
            </a:r>
            <a:r>
              <a:rPr lang="en-US" altLang="ko-KR" sz="2800" b="1" kern="1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a:t>
            </a:r>
          </a:p>
          <a:p>
            <a:pPr marL="571500" indent="-571500" algn="just" latinLnBrk="1">
              <a:buFontTx/>
              <a:buChar char="-"/>
            </a:pPr>
            <a:r>
              <a:rPr lang="en-US" altLang="ko-KR" sz="2800" b="1" kern="1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535-561 (</a:t>
            </a:r>
            <a:r>
              <a:rPr lang="ko-KR" altLang="en-US" sz="2800" b="1" kern="1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제물 분배를 놓고 제우스와 다투는 프로메테우스</a:t>
            </a:r>
            <a:r>
              <a:rPr lang="en-US" altLang="ko-KR" sz="2800" b="1" kern="1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a:t>
            </a:r>
          </a:p>
          <a:p>
            <a:pPr marL="571500" indent="-571500" algn="just" latinLnBrk="1">
              <a:buFontTx/>
              <a:buChar char="-"/>
            </a:pPr>
            <a:r>
              <a:rPr lang="en-US" altLang="ko-KR" sz="2800" b="1" kern="1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562-560 (</a:t>
            </a:r>
            <a:r>
              <a:rPr lang="ko-KR" altLang="en-US" sz="2800" b="1" kern="1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불을 훔친 프로메테우스</a:t>
            </a:r>
            <a:r>
              <a:rPr lang="en-US" altLang="ko-KR" sz="2800" b="1" kern="1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a:t>
            </a:r>
          </a:p>
          <a:p>
            <a:pPr marL="571500" indent="-571500" algn="just" latinLnBrk="1">
              <a:buFontTx/>
              <a:buChar char="-"/>
            </a:pPr>
            <a:r>
              <a:rPr lang="en-US" altLang="ko-KR" sz="2800" b="1" kern="1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570-616 (</a:t>
            </a:r>
            <a:r>
              <a:rPr lang="ko-KR" altLang="en-US" sz="2800" b="1" kern="1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최초의 여인 창조</a:t>
            </a:r>
            <a:r>
              <a:rPr lang="en-US" altLang="ko-KR" sz="2800" b="1" kern="1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a:t>
            </a:r>
          </a:p>
        </p:txBody>
      </p:sp>
      <p:sp>
        <p:nvSpPr>
          <p:cNvPr id="4" name="TextBox 3">
            <a:extLst>
              <a:ext uri="{FF2B5EF4-FFF2-40B4-BE49-F238E27FC236}">
                <a16:creationId xmlns:a16="http://schemas.microsoft.com/office/drawing/2014/main" id="{C45C96D8-404E-043C-FC41-2866B251CB81}"/>
              </a:ext>
            </a:extLst>
          </p:cNvPr>
          <p:cNvSpPr txBox="1"/>
          <p:nvPr/>
        </p:nvSpPr>
        <p:spPr>
          <a:xfrm>
            <a:off x="13370560" y="8594630"/>
            <a:ext cx="11054080" cy="4524315"/>
          </a:xfrm>
          <a:prstGeom prst="rect">
            <a:avLst/>
          </a:prstGeom>
          <a:noFill/>
        </p:spPr>
        <p:txBody>
          <a:bodyPr wrap="square">
            <a:spAutoFit/>
          </a:bodyPr>
          <a:lstStyle/>
          <a:p>
            <a:pPr algn="just" latinLnBrk="1"/>
            <a:r>
              <a:rPr lang="en-US" altLang="ko-KR" sz="3200" b="1" kern="100" dirty="0">
                <a:highlight>
                  <a:srgbClr val="FFFF00"/>
                </a:highlight>
                <a:latin typeface="함초롬바탕" panose="02030604000101010101" pitchFamily="18" charset="-127"/>
                <a:ea typeface="함초롬바탕" panose="02030604000101010101" pitchFamily="18" charset="-127"/>
                <a:cs typeface="함초롬바탕" panose="02030604000101010101" pitchFamily="18" charset="-127"/>
              </a:rPr>
              <a:t>617-735: </a:t>
            </a:r>
            <a:r>
              <a:rPr lang="ko-KR" altLang="en-US" sz="3200" b="1" kern="100" dirty="0" err="1">
                <a:highlight>
                  <a:srgbClr val="FFFF00"/>
                </a:highlight>
                <a:latin typeface="함초롬바탕" panose="02030604000101010101" pitchFamily="18" charset="-127"/>
                <a:ea typeface="함초롬바탕" panose="02030604000101010101" pitchFamily="18" charset="-127"/>
                <a:cs typeface="함초롬바탕" panose="02030604000101010101" pitchFamily="18" charset="-127"/>
              </a:rPr>
              <a:t>티타노마키아</a:t>
            </a:r>
            <a:endParaRPr lang="en-US" altLang="ko-KR" sz="3200" b="1" kern="100" dirty="0">
              <a:highlight>
                <a:srgbClr val="FFFF00"/>
              </a:highlight>
              <a:latin typeface="함초롬바탕" panose="02030604000101010101" pitchFamily="18" charset="-127"/>
              <a:ea typeface="함초롬바탕" panose="02030604000101010101" pitchFamily="18" charset="-127"/>
              <a:cs typeface="함초롬바탕" panose="02030604000101010101" pitchFamily="18" charset="-127"/>
            </a:endParaRPr>
          </a:p>
          <a:p>
            <a:pPr algn="just" latinLnBrk="1"/>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736-819: </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지하 세계의 구조</a:t>
            </a:r>
            <a:endPar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endParaRPr>
          </a:p>
          <a:p>
            <a:pPr algn="just" latinLnBrk="1"/>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820-880: </a:t>
            </a:r>
            <a:r>
              <a:rPr lang="ko-KR" altLang="en-US" sz="3200" kern="100" dirty="0" err="1">
                <a:latin typeface="함초롬바탕" panose="02030604000101010101" pitchFamily="18" charset="-127"/>
                <a:ea typeface="함초롬바탕" panose="02030604000101010101" pitchFamily="18" charset="-127"/>
                <a:cs typeface="함초롬바탕" panose="02030604000101010101" pitchFamily="18" charset="-127"/>
              </a:rPr>
              <a:t>튀폰과</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 그의 자식들</a:t>
            </a:r>
            <a:endPar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endParaRPr>
          </a:p>
          <a:p>
            <a:pPr algn="just" latinLnBrk="1"/>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881-885: </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새로운 권력 배분</a:t>
            </a:r>
            <a:endPar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endParaRPr>
          </a:p>
          <a:p>
            <a:pPr algn="just" latinLnBrk="1"/>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886-929: </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제우스의 아내들과 자식들</a:t>
            </a:r>
            <a:endPar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endParaRPr>
          </a:p>
          <a:p>
            <a:pPr algn="just" latinLnBrk="1"/>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930-937: </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포세이돈과 </a:t>
            </a:r>
            <a:r>
              <a:rPr lang="ko-KR" altLang="en-US" sz="3200" kern="100" dirty="0" err="1">
                <a:latin typeface="함초롬바탕" panose="02030604000101010101" pitchFamily="18" charset="-127"/>
                <a:ea typeface="함초롬바탕" panose="02030604000101010101" pitchFamily="18" charset="-127"/>
                <a:cs typeface="함초롬바탕" panose="02030604000101010101" pitchFamily="18" charset="-127"/>
              </a:rPr>
              <a:t>아레스의</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 아들들</a:t>
            </a:r>
            <a:endPar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endParaRPr>
          </a:p>
          <a:p>
            <a:pPr algn="just" latinLnBrk="1"/>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938-946: </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헤르메스</a:t>
            </a:r>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200" kern="100" dirty="0" err="1">
                <a:latin typeface="함초롬바탕" panose="02030604000101010101" pitchFamily="18" charset="-127"/>
                <a:ea typeface="함초롬바탕" panose="02030604000101010101" pitchFamily="18" charset="-127"/>
                <a:cs typeface="함초롬바탕" panose="02030604000101010101" pitchFamily="18" charset="-127"/>
              </a:rPr>
              <a:t>디오뉘소스</a:t>
            </a:r>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헤라클레스</a:t>
            </a:r>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200" kern="100" dirty="0" err="1">
                <a:latin typeface="함초롬바탕" panose="02030604000101010101" pitchFamily="18" charset="-127"/>
                <a:ea typeface="함초롬바탕" panose="02030604000101010101" pitchFamily="18" charset="-127"/>
                <a:cs typeface="함초롬바탕" panose="02030604000101010101" pitchFamily="18" charset="-127"/>
              </a:rPr>
              <a:t>헤파이스토스</a:t>
            </a:r>
            <a:endPar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endParaRPr>
          </a:p>
          <a:p>
            <a:pPr algn="just" latinLnBrk="1"/>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947-955: </a:t>
            </a:r>
            <a:r>
              <a:rPr lang="ko-KR" altLang="en-US" sz="3200" kern="100" dirty="0" err="1">
                <a:latin typeface="함초롬바탕" panose="02030604000101010101" pitchFamily="18" charset="-127"/>
                <a:ea typeface="함초롬바탕" panose="02030604000101010101" pitchFamily="18" charset="-127"/>
                <a:cs typeface="함초롬바탕" panose="02030604000101010101" pitchFamily="18" charset="-127"/>
              </a:rPr>
              <a:t>아리아드네</a:t>
            </a:r>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200" kern="100" dirty="0">
                <a:latin typeface="함초롬바탕" panose="02030604000101010101" pitchFamily="18" charset="-127"/>
                <a:ea typeface="함초롬바탕" panose="02030604000101010101" pitchFamily="18" charset="-127"/>
                <a:cs typeface="함초롬바탕" panose="02030604000101010101" pitchFamily="18" charset="-127"/>
              </a:rPr>
              <a:t>헤라클레스</a:t>
            </a:r>
            <a:endPar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endParaRPr>
          </a:p>
          <a:p>
            <a:pPr algn="just" latinLnBrk="1"/>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956-962: </a:t>
            </a:r>
            <a:r>
              <a:rPr lang="ko-KR" altLang="en-US" sz="3200" kern="100" dirty="0" err="1">
                <a:latin typeface="함초롬바탕" panose="02030604000101010101" pitchFamily="18" charset="-127"/>
                <a:ea typeface="함초롬바탕" panose="02030604000101010101" pitchFamily="18" charset="-127"/>
                <a:cs typeface="함초롬바탕" panose="02030604000101010101" pitchFamily="18" charset="-127"/>
              </a:rPr>
              <a:t>키르케</a:t>
            </a:r>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200" kern="100" dirty="0" err="1">
                <a:latin typeface="함초롬바탕" panose="02030604000101010101" pitchFamily="18" charset="-127"/>
                <a:ea typeface="함초롬바탕" panose="02030604000101010101" pitchFamily="18" charset="-127"/>
                <a:cs typeface="함초롬바탕" panose="02030604000101010101" pitchFamily="18" charset="-127"/>
              </a:rPr>
              <a:t>아이에테스</a:t>
            </a:r>
            <a:r>
              <a:rPr lang="en-US" altLang="ko-KR" sz="3200" kern="1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200" kern="100" dirty="0" err="1">
                <a:latin typeface="함초롬바탕" panose="02030604000101010101" pitchFamily="18" charset="-127"/>
                <a:ea typeface="함초롬바탕" panose="02030604000101010101" pitchFamily="18" charset="-127"/>
                <a:cs typeface="함초롬바탕" panose="02030604000101010101" pitchFamily="18" charset="-127"/>
              </a:rPr>
              <a:t>메데이아</a:t>
            </a:r>
            <a:endParaRPr lang="ko-KR" altLang="ko-KR" sz="3200" kern="100" dirty="0">
              <a:latin typeface="함초롬바탕" panose="02030604000101010101" pitchFamily="18" charset="-127"/>
              <a:ea typeface="함초롬바탕" panose="02030604000101010101" pitchFamily="18" charset="-127"/>
              <a:cs typeface="함초롬바탕" panose="02030604000101010101" pitchFamily="18" charset="-127"/>
            </a:endParaRPr>
          </a:p>
        </p:txBody>
      </p:sp>
    </p:spTree>
    <p:extLst>
      <p:ext uri="{BB962C8B-B14F-4D97-AF65-F5344CB8AC3E}">
        <p14:creationId xmlns:p14="http://schemas.microsoft.com/office/powerpoint/2010/main" val="21059609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9501FB-57C6-3E20-838C-69A1F16FABBE}"/>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1B454D86-4B7B-7C27-4BCC-0DE3FB058FC7}"/>
              </a:ext>
            </a:extLst>
          </p:cNvPr>
          <p:cNvSpPr txBox="1"/>
          <p:nvPr/>
        </p:nvSpPr>
        <p:spPr>
          <a:xfrm>
            <a:off x="1306749" y="1188242"/>
            <a:ext cx="21770502" cy="12080871"/>
          </a:xfrm>
          <a:prstGeom prst="rect">
            <a:avLst/>
          </a:prstGeom>
          <a:noFill/>
        </p:spPr>
        <p:txBody>
          <a:bodyPr wrap="square" rtlCol="0">
            <a:spAutoFit/>
          </a:bodyPr>
          <a:lstStyle/>
          <a:p>
            <a:pPr marL="571500" indent="-571500">
              <a:lnSpc>
                <a:spcPct val="150000"/>
              </a:lnSpc>
              <a:buFontTx/>
              <a:buChar char="-"/>
            </a:pP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프로메테우스 신화는 이후 신들의 전쟁에서 제우스의 승리에 결정적 역할을 하는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퀴클롭스과</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헤카톤케이르</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관련 에피소드</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그리고 제우스의 티탄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신족에</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대한 승리로 마무리되는 신들의 전쟁 이야기 가운데 위치</a:t>
            </a:r>
            <a:endParaRPr lang="en-US" altLang="ko-KR" sz="48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48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즉 프로메테우스가 속임수를 써 인간을 위해 제물의 고기와 내장을 빼돌리고 제우스가 빼앗은 불을 훔쳐 인간에게 돌려준 행위를</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헤시오도스는</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제우스의 왕권에 대한 도전과 나란히 놓고 볼 것을 요구</a:t>
            </a:r>
            <a:endParaRPr lang="en-US" altLang="ko-KR" sz="48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48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제우스가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퀴클롭스들과</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헤카톤케이르들의</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도움으로 왕좌에 앉았듯이</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프로메테우스는 인간들의 지지를 업고 제우스에게 도전</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endParaRPr lang="en-US" altLang="ko-KR" sz="48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48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하지만 제우스와는 다르게 프로메테우스는 패배하고 그 대가로 코카서스산에 결박된 채 매일 같이 끔찍한 고통을 겪음</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endParaRPr lang="en-US" altLang="ko-KR" sz="48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48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제우스는 인간과 신</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그리고 티탄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신족과</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제우스의 일족을 중계하는 프로메테우스를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올륌포스로부터</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축출함으로써 새로운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올륌포스의</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질서에 독점적인 위상을 부여</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p:txBody>
      </p:sp>
    </p:spTree>
    <p:extLst>
      <p:ext uri="{BB962C8B-B14F-4D97-AF65-F5344CB8AC3E}">
        <p14:creationId xmlns:p14="http://schemas.microsoft.com/office/powerpoint/2010/main" val="31806380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9E6A86-1BD3-15D5-61D4-27E4C002214A}"/>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82E35163-86E7-6673-7606-F391F7C18032}"/>
              </a:ext>
            </a:extLst>
          </p:cNvPr>
          <p:cNvSpPr txBox="1"/>
          <p:nvPr/>
        </p:nvSpPr>
        <p:spPr>
          <a:xfrm>
            <a:off x="4921332" y="0"/>
            <a:ext cx="14541336" cy="6436698"/>
          </a:xfrm>
          <a:prstGeom prst="rect">
            <a:avLst/>
          </a:prstGeom>
          <a:noFill/>
        </p:spPr>
        <p:txBody>
          <a:bodyPr wrap="square">
            <a:spAutoFit/>
          </a:bodyPr>
          <a:lstStyle/>
          <a:p>
            <a:pPr>
              <a:lnSpc>
                <a:spcPct val="150000"/>
              </a:lnSpc>
            </a:pPr>
            <a:r>
              <a:rPr lang="en-US" altLang="ko-KR" sz="4000" b="1" dirty="0">
                <a:latin typeface="함초롬바탕" panose="02030604000101010101" pitchFamily="18" charset="-127"/>
                <a:ea typeface="함초롬바탕" panose="02030604000101010101" pitchFamily="18" charset="-127"/>
                <a:cs typeface="함초롬바탕" panose="02030604000101010101" pitchFamily="18" charset="-127"/>
              </a:rPr>
              <a:t>1~10: </a:t>
            </a:r>
            <a:r>
              <a:rPr lang="ko-KR" altLang="en-US" sz="4000" b="1" dirty="0">
                <a:latin typeface="함초롬바탕" panose="02030604000101010101" pitchFamily="18" charset="-127"/>
                <a:ea typeface="함초롬바탕" panose="02030604000101010101" pitchFamily="18" charset="-127"/>
                <a:cs typeface="함초롬바탕" panose="02030604000101010101" pitchFamily="18" charset="-127"/>
              </a:rPr>
              <a:t>서시</a:t>
            </a:r>
            <a:br>
              <a:rPr lang="ko-KR" altLang="en-US" sz="4000" b="1" dirty="0">
                <a:latin typeface="함초롬바탕" panose="02030604000101010101" pitchFamily="18" charset="-127"/>
                <a:ea typeface="함초롬바탕" panose="02030604000101010101" pitchFamily="18" charset="-127"/>
                <a:cs typeface="함초롬바탕" panose="02030604000101010101" pitchFamily="18" charset="-127"/>
              </a:rPr>
            </a:br>
            <a:r>
              <a:rPr lang="en-US" altLang="ko-KR" sz="4000" b="1" dirty="0">
                <a:latin typeface="함초롬바탕" panose="02030604000101010101" pitchFamily="18" charset="-127"/>
                <a:ea typeface="함초롬바탕" panose="02030604000101010101" pitchFamily="18" charset="-127"/>
                <a:cs typeface="함초롬바탕" panose="02030604000101010101" pitchFamily="18" charset="-127"/>
              </a:rPr>
              <a:t>11~26: </a:t>
            </a:r>
            <a:r>
              <a:rPr lang="ko-KR" altLang="en-US" sz="4000" b="1" dirty="0">
                <a:latin typeface="함초롬바탕" panose="02030604000101010101" pitchFamily="18" charset="-127"/>
                <a:ea typeface="함초롬바탕" panose="02030604000101010101" pitchFamily="18" charset="-127"/>
                <a:cs typeface="함초롬바탕" panose="02030604000101010101" pitchFamily="18" charset="-127"/>
              </a:rPr>
              <a:t>불화의 두 종류</a:t>
            </a:r>
            <a:br>
              <a:rPr lang="ko-KR" altLang="en-US" sz="4000" b="1" dirty="0">
                <a:latin typeface="함초롬바탕" panose="02030604000101010101" pitchFamily="18" charset="-127"/>
                <a:ea typeface="함초롬바탕" panose="02030604000101010101" pitchFamily="18" charset="-127"/>
                <a:cs typeface="함초롬바탕" panose="02030604000101010101" pitchFamily="18" charset="-127"/>
              </a:rPr>
            </a:br>
            <a:r>
              <a:rPr lang="en-US" altLang="ko-KR" sz="4000" b="1" dirty="0">
                <a:latin typeface="함초롬바탕" panose="02030604000101010101" pitchFamily="18" charset="-127"/>
                <a:ea typeface="함초롬바탕" panose="02030604000101010101" pitchFamily="18" charset="-127"/>
                <a:cs typeface="함초롬바탕" panose="02030604000101010101" pitchFamily="18" charset="-127"/>
              </a:rPr>
              <a:t>27~41: </a:t>
            </a:r>
            <a:r>
              <a:rPr lang="ko-KR" altLang="en-US" sz="4000" b="1" dirty="0" err="1">
                <a:latin typeface="함초롬바탕" panose="02030604000101010101" pitchFamily="18" charset="-127"/>
                <a:ea typeface="함초롬바탕" panose="02030604000101010101" pitchFamily="18" charset="-127"/>
                <a:cs typeface="함초롬바탕" panose="02030604000101010101" pitchFamily="18" charset="-127"/>
              </a:rPr>
              <a:t>헤시오도스와</a:t>
            </a:r>
            <a:r>
              <a:rPr lang="ko-KR" altLang="en-US" sz="4000" b="1" dirty="0">
                <a:latin typeface="함초롬바탕" panose="02030604000101010101" pitchFamily="18" charset="-127"/>
                <a:ea typeface="함초롬바탕" panose="02030604000101010101" pitchFamily="18" charset="-127"/>
                <a:cs typeface="함초롬바탕" panose="02030604000101010101" pitchFamily="18" charset="-127"/>
              </a:rPr>
              <a:t> 형제 </a:t>
            </a:r>
            <a:r>
              <a:rPr lang="ko-KR" altLang="en-US" sz="4000" b="1" dirty="0" err="1">
                <a:latin typeface="함초롬바탕" panose="02030604000101010101" pitchFamily="18" charset="-127"/>
                <a:ea typeface="함초롬바탕" panose="02030604000101010101" pitchFamily="18" charset="-127"/>
                <a:cs typeface="함초롬바탕" panose="02030604000101010101" pitchFamily="18" charset="-127"/>
              </a:rPr>
              <a:t>페르세스의</a:t>
            </a:r>
            <a:r>
              <a:rPr lang="ko-KR" altLang="en-US" sz="4000" b="1" dirty="0">
                <a:latin typeface="함초롬바탕" panose="02030604000101010101" pitchFamily="18" charset="-127"/>
                <a:ea typeface="함초롬바탕" panose="02030604000101010101" pitchFamily="18" charset="-127"/>
                <a:cs typeface="함초롬바탕" panose="02030604000101010101" pitchFamily="18" charset="-127"/>
              </a:rPr>
              <a:t> 재판</a:t>
            </a:r>
            <a:br>
              <a:rPr lang="ko-KR" altLang="en-US" sz="4000" b="1" dirty="0">
                <a:latin typeface="함초롬바탕" panose="02030604000101010101" pitchFamily="18" charset="-127"/>
                <a:ea typeface="함초롬바탕" panose="02030604000101010101" pitchFamily="18" charset="-127"/>
                <a:cs typeface="함초롬바탕" panose="02030604000101010101" pitchFamily="18" charset="-127"/>
              </a:rPr>
            </a:br>
            <a:r>
              <a:rPr lang="en-US" altLang="ko-KR" sz="4000" b="1" dirty="0">
                <a:solidFill>
                  <a:srgbClr val="FF0000"/>
                </a:solidFill>
                <a:latin typeface="함초롬바탕" panose="02030604000101010101" pitchFamily="18" charset="-127"/>
                <a:ea typeface="함초롬바탕" panose="02030604000101010101" pitchFamily="18" charset="-127"/>
                <a:cs typeface="함초롬바탕" panose="02030604000101010101" pitchFamily="18" charset="-127"/>
              </a:rPr>
              <a:t>42~105: </a:t>
            </a:r>
            <a:r>
              <a:rPr lang="ko-KR" altLang="en-US" sz="4000" b="1" dirty="0">
                <a:solidFill>
                  <a:srgbClr val="FF0000"/>
                </a:solidFill>
                <a:latin typeface="함초롬바탕" panose="02030604000101010101" pitchFamily="18" charset="-127"/>
                <a:ea typeface="함초롬바탕" panose="02030604000101010101" pitchFamily="18" charset="-127"/>
                <a:cs typeface="함초롬바탕" panose="02030604000101010101" pitchFamily="18" charset="-127"/>
              </a:rPr>
              <a:t>인간의 참상은 제우스와 프로메테우스 사이 다툼의 결과</a:t>
            </a:r>
            <a:endParaRPr lang="en-US" altLang="ko-KR" sz="4000" b="1" dirty="0">
              <a:solidFill>
                <a:srgbClr val="FF0000"/>
              </a:solidFill>
              <a:latin typeface="함초롬바탕" panose="02030604000101010101" pitchFamily="18" charset="-127"/>
              <a:ea typeface="함초롬바탕" panose="02030604000101010101" pitchFamily="18" charset="-127"/>
              <a:cs typeface="함초롬바탕" panose="02030604000101010101" pitchFamily="18" charset="-127"/>
            </a:endParaRPr>
          </a:p>
          <a:p>
            <a:pPr>
              <a:lnSpc>
                <a:spcPct val="150000"/>
              </a:lnSpc>
            </a:pPr>
            <a:r>
              <a:rPr lang="ko-KR" altLang="en-US" sz="4000" b="1" dirty="0">
                <a:solidFill>
                  <a:srgbClr val="FF0000"/>
                </a:solidFill>
                <a:latin typeface="함초롬바탕" panose="02030604000101010101" pitchFamily="18" charset="-127"/>
                <a:ea typeface="함초롬바탕" panose="02030604000101010101" pitchFamily="18" charset="-127"/>
                <a:cs typeface="함초롬바탕" panose="02030604000101010101" pitchFamily="18" charset="-127"/>
              </a:rPr>
              <a:t>             프로메테우스와 판도라</a:t>
            </a:r>
            <a:br>
              <a:rPr lang="ko-KR" altLang="en-US" sz="4000" b="1" dirty="0">
                <a:latin typeface="함초롬바탕" panose="02030604000101010101" pitchFamily="18" charset="-127"/>
                <a:ea typeface="함초롬바탕" panose="02030604000101010101" pitchFamily="18" charset="-127"/>
                <a:cs typeface="함초롬바탕" panose="02030604000101010101" pitchFamily="18" charset="-127"/>
              </a:rPr>
            </a:br>
            <a:r>
              <a:rPr lang="en-US" altLang="ko-KR" sz="4000" b="1" dirty="0">
                <a:latin typeface="함초롬바탕" panose="02030604000101010101" pitchFamily="18" charset="-127"/>
                <a:ea typeface="함초롬바탕" panose="02030604000101010101" pitchFamily="18" charset="-127"/>
                <a:cs typeface="함초롬바탕" panose="02030604000101010101" pitchFamily="18" charset="-127"/>
              </a:rPr>
              <a:t>106~201: </a:t>
            </a:r>
            <a:r>
              <a:rPr lang="ko-KR" altLang="en-US" sz="4000" b="1" dirty="0">
                <a:latin typeface="함초롬바탕" panose="02030604000101010101" pitchFamily="18" charset="-127"/>
                <a:ea typeface="함초롬바탕" panose="02030604000101010101" pitchFamily="18" charset="-127"/>
                <a:cs typeface="함초롬바탕" panose="02030604000101010101" pitchFamily="18" charset="-127"/>
              </a:rPr>
              <a:t>시대의 신화</a:t>
            </a:r>
            <a:endParaRPr lang="ko-KR" altLang="en-US" sz="4000" b="1" kern="100" dirty="0">
              <a:highlight>
                <a:srgbClr val="FFFF00"/>
              </a:highlight>
              <a:latin typeface="함초롬바탕" panose="02030604000101010101" pitchFamily="18" charset="-127"/>
              <a:ea typeface="함초롬바탕" panose="02030604000101010101" pitchFamily="18" charset="-127"/>
              <a:cs typeface="함초롬바탕" panose="02030604000101010101" pitchFamily="18" charset="-127"/>
            </a:endParaRPr>
          </a:p>
        </p:txBody>
      </p:sp>
      <p:sp>
        <p:nvSpPr>
          <p:cNvPr id="4" name="TextBox 3">
            <a:extLst>
              <a:ext uri="{FF2B5EF4-FFF2-40B4-BE49-F238E27FC236}">
                <a16:creationId xmlns:a16="http://schemas.microsoft.com/office/drawing/2014/main" id="{7F773535-B817-9292-58AA-37596B26A250}"/>
              </a:ext>
            </a:extLst>
          </p:cNvPr>
          <p:cNvSpPr txBox="1"/>
          <p:nvPr/>
        </p:nvSpPr>
        <p:spPr>
          <a:xfrm>
            <a:off x="4921332" y="6356090"/>
            <a:ext cx="7297256" cy="6740307"/>
          </a:xfrm>
          <a:prstGeom prst="rect">
            <a:avLst/>
          </a:prstGeom>
          <a:noFill/>
        </p:spPr>
        <p:txBody>
          <a:bodyPr wrap="square">
            <a:spAutoFit/>
          </a:bodyPr>
          <a:lstStyle/>
          <a:p>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202~212: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매와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밤꾀꼬리</a:t>
            </a:r>
            <a:b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b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213~285: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정의와 불의 </a:t>
            </a:r>
            <a:b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b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286~297: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노동은 인간의 운명이다</a:t>
            </a:r>
            <a:b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b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298~319: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노동에 대한 권유</a:t>
            </a:r>
            <a:b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b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320~341: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예의를 지켜라</a:t>
            </a:r>
            <a:b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b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342~382: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농부의 처세훈</a:t>
            </a:r>
            <a:b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b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383~617: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농사력</a:t>
            </a:r>
            <a:b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b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618~694: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항해</a:t>
            </a:r>
            <a:b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b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695~723: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사회적 처세훈 </a:t>
            </a:r>
            <a:b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b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724~759: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종교적 처신 </a:t>
            </a:r>
            <a:b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b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760~764: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구설</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口舌</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b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b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765~828: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한달의 길일과 흉일</a:t>
            </a:r>
            <a:endParaRPr lang="ko-KR" altLang="ko-KR" sz="3600" kern="100" dirty="0">
              <a:latin typeface="함초롬바탕" panose="02030604000101010101" pitchFamily="18" charset="-127"/>
              <a:ea typeface="함초롬바탕" panose="02030604000101010101" pitchFamily="18" charset="-127"/>
              <a:cs typeface="함초롬바탕" panose="02030604000101010101" pitchFamily="18" charset="-127"/>
            </a:endParaRPr>
          </a:p>
        </p:txBody>
      </p:sp>
    </p:spTree>
    <p:extLst>
      <p:ext uri="{BB962C8B-B14F-4D97-AF65-F5344CB8AC3E}">
        <p14:creationId xmlns:p14="http://schemas.microsoft.com/office/powerpoint/2010/main" val="15290705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166989-9BE5-BA7E-EC12-7B6F430FDAF5}"/>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B5233BF0-FB50-D993-3AB6-B7F99B9E7910}"/>
              </a:ext>
            </a:extLst>
          </p:cNvPr>
          <p:cNvSpPr txBox="1"/>
          <p:nvPr/>
        </p:nvSpPr>
        <p:spPr>
          <a:xfrm>
            <a:off x="1176075" y="8626704"/>
            <a:ext cx="21907446" cy="4694234"/>
          </a:xfrm>
          <a:prstGeom prst="rect">
            <a:avLst/>
          </a:prstGeom>
          <a:noFill/>
        </p:spPr>
        <p:txBody>
          <a:bodyPr wrap="square">
            <a:spAutoFit/>
          </a:bodyPr>
          <a:lstStyle/>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『일과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날』에서</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프로메테우스의 도전은 역설적으로 인간과 신의 완전한 분리와 그에 따른 인간 종족의 몰락이라는 결과를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초래</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프로메테우스 신화 바로 다음에</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시대의 신화</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황금 세대로부터 철의 세대로 이어지는 인류 몰락의 역사</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를 배치함으로써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헤시오도스는</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프로메테우스 신화를 인간 종족이 몰락하게 된</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원죄</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로 바라보도록 유도</a:t>
            </a:r>
          </a:p>
        </p:txBody>
      </p:sp>
      <p:sp>
        <p:nvSpPr>
          <p:cNvPr id="2" name="타원 1">
            <a:extLst>
              <a:ext uri="{FF2B5EF4-FFF2-40B4-BE49-F238E27FC236}">
                <a16:creationId xmlns:a16="http://schemas.microsoft.com/office/drawing/2014/main" id="{6DA74872-5EC0-5867-FCB6-1CC3833CAB02}"/>
              </a:ext>
            </a:extLst>
          </p:cNvPr>
          <p:cNvSpPr/>
          <p:nvPr/>
        </p:nvSpPr>
        <p:spPr>
          <a:xfrm>
            <a:off x="1313930" y="551645"/>
            <a:ext cx="4082604" cy="403108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3600" b="1"/>
              <a:t>황금의 종족</a:t>
            </a:r>
          </a:p>
        </p:txBody>
      </p:sp>
      <p:sp>
        <p:nvSpPr>
          <p:cNvPr id="3" name="타원 2">
            <a:extLst>
              <a:ext uri="{FF2B5EF4-FFF2-40B4-BE49-F238E27FC236}">
                <a16:creationId xmlns:a16="http://schemas.microsoft.com/office/drawing/2014/main" id="{9D7C82ED-D063-4F0A-B7D7-1CC5033A9F90}"/>
              </a:ext>
            </a:extLst>
          </p:cNvPr>
          <p:cNvSpPr/>
          <p:nvPr/>
        </p:nvSpPr>
        <p:spPr>
          <a:xfrm>
            <a:off x="7027858" y="551647"/>
            <a:ext cx="4082604" cy="403108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3600" b="1">
                <a:solidFill>
                  <a:schemeClr val="tx1">
                    <a:lumMod val="65000"/>
                    <a:lumOff val="35000"/>
                  </a:schemeClr>
                </a:solidFill>
              </a:rPr>
              <a:t>은의 종족</a:t>
            </a:r>
          </a:p>
        </p:txBody>
      </p:sp>
      <p:sp>
        <p:nvSpPr>
          <p:cNvPr id="4" name="타원 3">
            <a:extLst>
              <a:ext uri="{FF2B5EF4-FFF2-40B4-BE49-F238E27FC236}">
                <a16:creationId xmlns:a16="http://schemas.microsoft.com/office/drawing/2014/main" id="{13501601-08B6-BCB9-C571-B4F5586CE254}"/>
              </a:ext>
            </a:extLst>
          </p:cNvPr>
          <p:cNvSpPr/>
          <p:nvPr/>
        </p:nvSpPr>
        <p:spPr>
          <a:xfrm>
            <a:off x="12741786" y="553793"/>
            <a:ext cx="4082604" cy="4031086"/>
          </a:xfrm>
          <a:prstGeom prst="ellipse">
            <a:avLst/>
          </a:prstGeom>
          <a:solidFill>
            <a:srgbClr val="9D47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3600" b="1"/>
              <a:t>청동의 종족</a:t>
            </a:r>
          </a:p>
        </p:txBody>
      </p:sp>
      <p:sp>
        <p:nvSpPr>
          <p:cNvPr id="5" name="타원 4">
            <a:extLst>
              <a:ext uri="{FF2B5EF4-FFF2-40B4-BE49-F238E27FC236}">
                <a16:creationId xmlns:a16="http://schemas.microsoft.com/office/drawing/2014/main" id="{ADCC5281-9B01-3292-271A-AD4C4E8F9E87}"/>
              </a:ext>
            </a:extLst>
          </p:cNvPr>
          <p:cNvSpPr/>
          <p:nvPr/>
        </p:nvSpPr>
        <p:spPr>
          <a:xfrm>
            <a:off x="18455714" y="551647"/>
            <a:ext cx="4082604" cy="4031086"/>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3600" b="1"/>
              <a:t>철의 종족</a:t>
            </a:r>
          </a:p>
        </p:txBody>
      </p:sp>
      <p:sp>
        <p:nvSpPr>
          <p:cNvPr id="6" name="모서리가 둥근 직사각형 17">
            <a:extLst>
              <a:ext uri="{FF2B5EF4-FFF2-40B4-BE49-F238E27FC236}">
                <a16:creationId xmlns:a16="http://schemas.microsoft.com/office/drawing/2014/main" id="{DD39C209-D407-FCA3-4E53-0B25F06EF7A8}"/>
              </a:ext>
            </a:extLst>
          </p:cNvPr>
          <p:cNvSpPr/>
          <p:nvPr/>
        </p:nvSpPr>
        <p:spPr>
          <a:xfrm>
            <a:off x="14783089" y="5748265"/>
            <a:ext cx="5780474" cy="26788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3600" b="1"/>
              <a:t>영웅 종족</a:t>
            </a:r>
            <a:r>
              <a:rPr lang="en-US" altLang="ko-KR" sz="3600" b="1"/>
              <a:t>(</a:t>
            </a:r>
            <a:r>
              <a:rPr lang="ko-KR" altLang="en-US" sz="3600" b="1"/>
              <a:t>반신</a:t>
            </a:r>
            <a:r>
              <a:rPr lang="en-US" altLang="ko-KR" sz="3600" b="1"/>
              <a:t>(</a:t>
            </a:r>
            <a:r>
              <a:rPr lang="ko-KR" altLang="en-US" sz="3600" b="1"/>
              <a:t>半神</a:t>
            </a:r>
            <a:r>
              <a:rPr lang="en-US" altLang="ko-KR" sz="3600" b="1"/>
              <a:t>)</a:t>
            </a:r>
            <a:r>
              <a:rPr lang="ko-KR" altLang="en-US" sz="3600" b="1"/>
              <a:t>들</a:t>
            </a:r>
            <a:r>
              <a:rPr lang="en-US" altLang="ko-KR" sz="3600" b="1"/>
              <a:t>)</a:t>
            </a:r>
            <a:endParaRPr lang="ko-KR" altLang="en-US" sz="3600" b="1"/>
          </a:p>
        </p:txBody>
      </p:sp>
      <p:sp>
        <p:nvSpPr>
          <p:cNvPr id="7" name="갈매기형 수장 18">
            <a:extLst>
              <a:ext uri="{FF2B5EF4-FFF2-40B4-BE49-F238E27FC236}">
                <a16:creationId xmlns:a16="http://schemas.microsoft.com/office/drawing/2014/main" id="{0BD8BAA7-8398-A81D-066C-9EBD35B6B9C4}"/>
              </a:ext>
            </a:extLst>
          </p:cNvPr>
          <p:cNvSpPr/>
          <p:nvPr/>
        </p:nvSpPr>
        <p:spPr>
          <a:xfrm>
            <a:off x="5739968" y="2264538"/>
            <a:ext cx="914400" cy="965916"/>
          </a:xfrm>
          <a:prstGeom prst="chevr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3600">
              <a:solidFill>
                <a:schemeClr val="tx1"/>
              </a:solidFill>
            </a:endParaRPr>
          </a:p>
        </p:txBody>
      </p:sp>
      <p:sp>
        <p:nvSpPr>
          <p:cNvPr id="9" name="갈매기형 수장 19">
            <a:extLst>
              <a:ext uri="{FF2B5EF4-FFF2-40B4-BE49-F238E27FC236}">
                <a16:creationId xmlns:a16="http://schemas.microsoft.com/office/drawing/2014/main" id="{A2E4A5F1-ED19-A650-6CE9-1A2E3C90600D}"/>
              </a:ext>
            </a:extLst>
          </p:cNvPr>
          <p:cNvSpPr/>
          <p:nvPr/>
        </p:nvSpPr>
        <p:spPr>
          <a:xfrm>
            <a:off x="11430288" y="2264538"/>
            <a:ext cx="914400" cy="965916"/>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3600">
              <a:solidFill>
                <a:schemeClr val="tx1"/>
              </a:solidFill>
            </a:endParaRPr>
          </a:p>
        </p:txBody>
      </p:sp>
      <p:sp>
        <p:nvSpPr>
          <p:cNvPr id="10" name="갈매기형 수장 20">
            <a:extLst>
              <a:ext uri="{FF2B5EF4-FFF2-40B4-BE49-F238E27FC236}">
                <a16:creationId xmlns:a16="http://schemas.microsoft.com/office/drawing/2014/main" id="{4E0C3429-9C6A-ABE2-B5DD-BE191EE33BEE}"/>
              </a:ext>
            </a:extLst>
          </p:cNvPr>
          <p:cNvSpPr/>
          <p:nvPr/>
        </p:nvSpPr>
        <p:spPr>
          <a:xfrm rot="3801966">
            <a:off x="15356634" y="4440482"/>
            <a:ext cx="914400" cy="965916"/>
          </a:xfrm>
          <a:prstGeom prst="chevron">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3600">
              <a:solidFill>
                <a:schemeClr val="tx1"/>
              </a:solidFill>
            </a:endParaRPr>
          </a:p>
        </p:txBody>
      </p:sp>
      <p:sp>
        <p:nvSpPr>
          <p:cNvPr id="11" name="갈매기형 수장 21">
            <a:extLst>
              <a:ext uri="{FF2B5EF4-FFF2-40B4-BE49-F238E27FC236}">
                <a16:creationId xmlns:a16="http://schemas.microsoft.com/office/drawing/2014/main" id="{1740F6D8-42B1-07E8-D9AA-BDD91545A9FA}"/>
              </a:ext>
            </a:extLst>
          </p:cNvPr>
          <p:cNvSpPr/>
          <p:nvPr/>
        </p:nvSpPr>
        <p:spPr>
          <a:xfrm rot="18237283">
            <a:off x="18802568" y="4440482"/>
            <a:ext cx="914400" cy="965916"/>
          </a:xfrm>
          <a:prstGeom prst="chevron">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3600">
              <a:solidFill>
                <a:schemeClr val="tx1"/>
              </a:solidFill>
            </a:endParaRPr>
          </a:p>
        </p:txBody>
      </p:sp>
    </p:spTree>
    <p:extLst>
      <p:ext uri="{BB962C8B-B14F-4D97-AF65-F5344CB8AC3E}">
        <p14:creationId xmlns:p14="http://schemas.microsoft.com/office/powerpoint/2010/main" val="19033277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6A6C72-8370-3CB7-B5E9-F27F38079D79}"/>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848F25D4-19B8-0DEA-0F73-D01E2629763D}"/>
              </a:ext>
            </a:extLst>
          </p:cNvPr>
          <p:cNvSpPr txBox="1"/>
          <p:nvPr/>
        </p:nvSpPr>
        <p:spPr>
          <a:xfrm>
            <a:off x="944880" y="957410"/>
            <a:ext cx="22494240" cy="12634869"/>
          </a:xfrm>
          <a:prstGeom prst="rect">
            <a:avLst/>
          </a:prstGeom>
          <a:noFill/>
        </p:spPr>
        <p:txBody>
          <a:bodyPr wrap="square" rtlCol="0">
            <a:spAutoFit/>
          </a:bodyPr>
          <a:lstStyle/>
          <a:p>
            <a:pPr>
              <a:lnSpc>
                <a:spcPct val="150000"/>
              </a:lnSpc>
            </a:pPr>
            <a:r>
              <a:rPr lang="ko-KR" altLang="ko-KR" sz="4000" b="1" dirty="0">
                <a:latin typeface="함초롬바탕" panose="02030604000101010101" pitchFamily="18" charset="-127"/>
                <a:ea typeface="함초롬바탕" panose="02030604000101010101" pitchFamily="18" charset="-127"/>
                <a:cs typeface="함초롬바탕" panose="02030604000101010101" pitchFamily="18" charset="-127"/>
              </a:rPr>
              <a:t>두 서사시의 상호보완적 관계는 프로메테우스 신화를 서로 다른 관점에서 서술하는 데에서도 잘 드러</a:t>
            </a:r>
            <a:r>
              <a:rPr lang="ko-KR" altLang="en-US" sz="4000" b="1" dirty="0">
                <a:latin typeface="함초롬바탕" panose="02030604000101010101" pitchFamily="18" charset="-127"/>
                <a:ea typeface="함초롬바탕" panose="02030604000101010101" pitchFamily="18" charset="-127"/>
                <a:cs typeface="함초롬바탕" panose="02030604000101010101" pitchFamily="18" charset="-127"/>
              </a:rPr>
              <a:t>남</a:t>
            </a:r>
            <a:endParaRPr lang="en-US" altLang="ko-KR" sz="4000" b="1" dirty="0">
              <a:latin typeface="함초롬바탕" panose="02030604000101010101" pitchFamily="18" charset="-127"/>
              <a:ea typeface="함초롬바탕" panose="02030604000101010101" pitchFamily="18" charset="-127"/>
              <a:cs typeface="함초롬바탕" panose="02030604000101010101" pitchFamily="18" charset="-127"/>
            </a:endParaRPr>
          </a:p>
          <a:p>
            <a:pPr>
              <a:lnSpc>
                <a:spcPct val="150000"/>
              </a:lnSpc>
            </a:pPr>
            <a:r>
              <a:rPr lang="en-US" altLang="ko-KR" sz="3600" b="1" dirty="0">
                <a:latin typeface="함초롬바탕" panose="02030604000101010101" pitchFamily="18" charset="-127"/>
                <a:ea typeface="함초롬바탕" panose="02030604000101010101" pitchFamily="18" charset="-127"/>
                <a:cs typeface="함초롬바탕" panose="02030604000101010101" pitchFamily="18" charset="-127"/>
              </a:rPr>
              <a:t> </a:t>
            </a:r>
            <a:endPar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a:lnSpc>
                <a:spcPct val="150000"/>
              </a:lnSpc>
            </a:pPr>
            <a:r>
              <a:rPr lang="en-US" altLang="ko-KR" sz="36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507~520: </a:t>
            </a:r>
            <a:r>
              <a:rPr lang="ko-KR" altLang="ko-KR" sz="36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아틀라스</a:t>
            </a:r>
            <a:r>
              <a:rPr lang="en-US" altLang="ko-KR" sz="36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err="1">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메노이티오스</a:t>
            </a:r>
            <a:r>
              <a:rPr lang="en-US" altLang="ko-KR" sz="36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프로메테우스</a:t>
            </a:r>
            <a:r>
              <a:rPr lang="en-US" altLang="ko-KR" sz="36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err="1">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에피메테우스</a:t>
            </a:r>
            <a:endParaRPr lang="ko-KR" altLang="ko-KR" sz="3600"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endParaRPr>
          </a:p>
          <a:p>
            <a:pPr>
              <a:lnSpc>
                <a:spcPct val="150000"/>
              </a:lnSpc>
            </a:pPr>
            <a:r>
              <a:rPr lang="en-US" altLang="ko-KR" sz="3600" b="1"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521~534: </a:t>
            </a:r>
            <a:r>
              <a:rPr lang="ko-KR" altLang="ko-KR" sz="3600" b="1"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프로메테우스를 처벌하다</a:t>
            </a:r>
            <a:r>
              <a:rPr lang="en-US" altLang="ko-KR" sz="3600" b="1"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b="1"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훔친 불에 대한 처벌</a:t>
            </a:r>
            <a:endParaRPr lang="en-US" altLang="ko-KR" sz="3600" b="1"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prolepsis: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프로메테우스가 불을 훔친 것에 대한 처벌</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제우스의 권위에 대한 도전으로 프로메테우스 에피소드를 바라보도록 유도</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헤라클레스의 구출 역시 제우스의 계획의 일환이라는 점을 강조</a:t>
            </a:r>
            <a:endPar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a:lnSpc>
                <a:spcPct val="150000"/>
              </a:lnSpc>
            </a:pPr>
            <a:endParaRPr lang="en-US" altLang="ko-KR" sz="3600" b="1" dirty="0">
              <a:latin typeface="함초롬바탕" panose="02030604000101010101" pitchFamily="18" charset="-127"/>
              <a:ea typeface="함초롬바탕" panose="02030604000101010101" pitchFamily="18" charset="-127"/>
              <a:cs typeface="함초롬바탕" panose="02030604000101010101" pitchFamily="18" charset="-127"/>
            </a:endParaRPr>
          </a:p>
          <a:p>
            <a:pPr>
              <a:lnSpc>
                <a:spcPct val="150000"/>
              </a:lnSpc>
            </a:pPr>
            <a:r>
              <a:rPr lang="en-US" altLang="ko-KR" sz="3600" b="1"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535~561: </a:t>
            </a:r>
            <a:r>
              <a:rPr lang="ko-KR" altLang="ko-KR" sz="3600" b="1"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프로메테우스가 제물을 나누며 제우스를 속이다</a:t>
            </a:r>
            <a:endParaRPr lang="en-US" altLang="ko-KR" sz="3600" b="1"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『신들의 계보』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에만</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등장하고 『일과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날』에는</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빠져 있는</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희생 제의의 기원</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에피소드</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신과 인간의</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결별을 상징</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고기를 먹어야만 살 수 있는 인간의 식성은 그들을 죽음을 피할 수 없는 존재로 규정</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반면</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제우스는 연기</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향기</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만을 취함으로써 불멸의 존재임을 재확인</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유일하게 </a:t>
            </a:r>
            <a:r>
              <a:rPr lang="en-US"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oratio</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recta</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로 구성된 에피소드</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중요성 강조</a:t>
            </a:r>
            <a:endPar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p:txBody>
      </p:sp>
    </p:spTree>
    <p:extLst>
      <p:ext uri="{BB962C8B-B14F-4D97-AF65-F5344CB8AC3E}">
        <p14:creationId xmlns:p14="http://schemas.microsoft.com/office/powerpoint/2010/main" val="9237980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98C8A5-435C-3EFB-86AA-2390B5871554}"/>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38ED0CA-01C8-E3D9-7FE9-A190E60AE3FF}"/>
              </a:ext>
            </a:extLst>
          </p:cNvPr>
          <p:cNvSpPr txBox="1"/>
          <p:nvPr/>
        </p:nvSpPr>
        <p:spPr>
          <a:xfrm>
            <a:off x="1306749" y="1881903"/>
            <a:ext cx="21770502" cy="6633226"/>
          </a:xfrm>
          <a:prstGeom prst="rect">
            <a:avLst/>
          </a:prstGeom>
          <a:noFill/>
        </p:spPr>
        <p:txBody>
          <a:bodyPr wrap="square" rtlCol="0">
            <a:spAutoFit/>
          </a:bodyPr>
          <a:lstStyle/>
          <a:p>
            <a:pPr>
              <a:lnSpc>
                <a:spcPct val="150000"/>
              </a:lnSpc>
            </a:pPr>
            <a:r>
              <a:rPr lang="en-US" altLang="ko-KR" sz="3600" b="1"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562~569: </a:t>
            </a:r>
            <a:r>
              <a:rPr lang="ko-KR" altLang="ko-KR" sz="3600" b="1"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프로메테우스가 불을 훔치다</a:t>
            </a:r>
            <a:endParaRPr lang="en-US" altLang="ko-KR" sz="3600" b="1"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endParaRPr>
          </a:p>
          <a:p>
            <a:pPr>
              <a:lnSpc>
                <a:spcPct val="150000"/>
              </a:lnSpc>
            </a:pPr>
            <a:endParaRPr lang="ko-KR" altLang="ko-KR" sz="3600" b="1"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endParaRPr>
          </a:p>
          <a:p>
            <a:pPr>
              <a:lnSpc>
                <a:spcPct val="150000"/>
              </a:lnSpc>
            </a:pPr>
            <a:r>
              <a:rPr lang="en-US" altLang="ko-KR" sz="3600" b="1"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570~616: </a:t>
            </a:r>
            <a:r>
              <a:rPr lang="ko-KR" altLang="ko-KR" sz="3600" b="1"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rPr>
              <a:t>최초의 여인 창조</a:t>
            </a:r>
            <a:endParaRPr lang="en-US" altLang="ko-KR" sz="3600" b="1" dirty="0">
              <a:solidFill>
                <a:srgbClr val="0066FF"/>
              </a:solidFill>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『신들의 계보』 에서 최초의 여성은 이름</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없이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단순히</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여성</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en-US"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gyne</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으로 불리며</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헤파이스토스와</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아테네에 의해 정교하게 만들어진</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아름다운 악</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en-US"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kalon</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en-US"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kakon</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으로 묘사</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그녀의 존재 목적은 인간 남성에게 결혼과 생식을 강요하여</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그들을 노동과 죽음의 순환 속에 가두는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것</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이는 제우스의 통치에 대항할 수 없도록 인간의 힘을 억제하는 정치적 장</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치</a:t>
            </a:r>
            <a:endPar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p:txBody>
      </p:sp>
    </p:spTree>
    <p:extLst>
      <p:ext uri="{BB962C8B-B14F-4D97-AF65-F5344CB8AC3E}">
        <p14:creationId xmlns:p14="http://schemas.microsoft.com/office/powerpoint/2010/main" val="2094241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8356600" y="4216400"/>
            <a:ext cx="7683500" cy="7683500"/>
          </a:xfrm>
          <a:prstGeom prst="rect">
            <a:avLst/>
          </a:prstGeom>
        </p:spPr>
      </p:pic>
      <p:pic>
        <p:nvPicPr>
          <p:cNvPr id="3" name="Picture 3"/>
          <p:cNvPicPr>
            <a:picLocks noChangeAspect="1"/>
          </p:cNvPicPr>
          <p:nvPr/>
        </p:nvPicPr>
        <p:blipFill>
          <a:blip r:embed="rId3">
            <a:alphaModFix amt="84000"/>
          </a:blip>
          <a:stretch>
            <a:fillRect/>
          </a:stretch>
        </p:blipFill>
        <p:spPr>
          <a:xfrm>
            <a:off x="-127000" y="1244600"/>
            <a:ext cx="11607800" cy="2324100"/>
          </a:xfrm>
          <a:prstGeom prst="rect">
            <a:avLst/>
          </a:prstGeom>
        </p:spPr>
      </p:pic>
      <p:pic>
        <p:nvPicPr>
          <p:cNvPr id="4" name="Picture 4"/>
          <p:cNvPicPr>
            <a:picLocks noChangeAspect="1"/>
          </p:cNvPicPr>
          <p:nvPr/>
        </p:nvPicPr>
        <p:blipFill>
          <a:blip r:embed="rId4">
            <a:alphaModFix amt="84000"/>
          </a:blip>
          <a:stretch>
            <a:fillRect/>
          </a:stretch>
        </p:blipFill>
        <p:spPr>
          <a:xfrm>
            <a:off x="0" y="850900"/>
            <a:ext cx="10833100" cy="2324100"/>
          </a:xfrm>
          <a:prstGeom prst="rect">
            <a:avLst/>
          </a:prstGeom>
        </p:spPr>
      </p:pic>
      <p:pic>
        <p:nvPicPr>
          <p:cNvPr id="5" name="Picture 5"/>
          <p:cNvPicPr>
            <a:picLocks noChangeAspect="1"/>
          </p:cNvPicPr>
          <p:nvPr/>
        </p:nvPicPr>
        <p:blipFill>
          <a:blip r:embed="rId5"/>
          <a:stretch>
            <a:fillRect/>
          </a:stretch>
        </p:blipFill>
        <p:spPr>
          <a:xfrm>
            <a:off x="381000" y="1244600"/>
            <a:ext cx="8496300" cy="16637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C2576B-EAD1-0E9F-A007-FF62F7E72ECA}"/>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263AAC0A-4D55-164B-A7CC-14858C60C8AF}"/>
              </a:ext>
            </a:extLst>
          </p:cNvPr>
          <p:cNvSpPr txBox="1"/>
          <p:nvPr/>
        </p:nvSpPr>
        <p:spPr>
          <a:xfrm>
            <a:off x="1306749" y="1833483"/>
            <a:ext cx="21770502" cy="9957213"/>
          </a:xfrm>
          <a:prstGeom prst="rect">
            <a:avLst/>
          </a:prstGeom>
          <a:noFill/>
        </p:spPr>
        <p:txBody>
          <a:bodyPr wrap="square" rtlCol="0">
            <a:spAutoFit/>
          </a:bodyPr>
          <a:lstStyle/>
          <a:p>
            <a:pPr>
              <a:lnSpc>
                <a:spcPct val="150000"/>
              </a:lnSpc>
            </a:pPr>
            <a:r>
              <a:rPr lang="en-US" altLang="ko-KR" sz="3600" b="1" dirty="0">
                <a:solidFill>
                  <a:srgbClr val="FF0000"/>
                </a:solidFill>
                <a:latin typeface="함초롬바탕" panose="02030604000101010101" pitchFamily="18" charset="-127"/>
                <a:ea typeface="함초롬바탕" panose="02030604000101010101" pitchFamily="18" charset="-127"/>
                <a:cs typeface="함초롬바탕" panose="02030604000101010101" pitchFamily="18" charset="-127"/>
              </a:rPr>
              <a:t>42~105: </a:t>
            </a:r>
            <a:r>
              <a:rPr lang="ko-KR" altLang="ko-KR" sz="3600" b="1" dirty="0">
                <a:solidFill>
                  <a:srgbClr val="FF0000"/>
                </a:solidFill>
                <a:latin typeface="함초롬바탕" panose="02030604000101010101" pitchFamily="18" charset="-127"/>
                <a:ea typeface="함초롬바탕" panose="02030604000101010101" pitchFamily="18" charset="-127"/>
                <a:cs typeface="함초롬바탕" panose="02030604000101010101" pitchFamily="18" charset="-127"/>
              </a:rPr>
              <a:t>인간의 참상은 제우스와 프로메테우스 사이 다툼의 결과다</a:t>
            </a:r>
            <a:r>
              <a:rPr lang="en-US" altLang="ko-KR" sz="3600" b="1" dirty="0">
                <a:solidFill>
                  <a:srgbClr val="FF0000"/>
                </a:solidFill>
                <a:latin typeface="함초롬바탕" panose="02030604000101010101" pitchFamily="18" charset="-127"/>
                <a:ea typeface="함초롬바탕" panose="02030604000101010101" pitchFamily="18" charset="-127"/>
                <a:cs typeface="함초롬바탕" panose="02030604000101010101" pitchFamily="18" charset="-127"/>
              </a:rPr>
              <a:t>. </a:t>
            </a:r>
            <a:endParaRPr lang="ko-KR" altLang="ko-KR" sz="3600" dirty="0">
              <a:solidFill>
                <a:srgbClr val="FF0000"/>
              </a:solidFill>
              <a:latin typeface="함초롬바탕" panose="02030604000101010101" pitchFamily="18" charset="-127"/>
              <a:ea typeface="함초롬바탕" panose="02030604000101010101" pitchFamily="18" charset="-127"/>
              <a:cs typeface="함초롬바탕" panose="02030604000101010101" pitchFamily="18" charset="-127"/>
            </a:endParaRPr>
          </a:p>
          <a:p>
            <a:pPr>
              <a:lnSpc>
                <a:spcPct val="150000"/>
              </a:lnSpc>
            </a:pPr>
            <a:r>
              <a:rPr lang="en-US" altLang="ko-KR" sz="3600" b="1" dirty="0">
                <a:solidFill>
                  <a:srgbClr val="FF0000"/>
                </a:solidFill>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b="1" dirty="0">
                <a:solidFill>
                  <a:srgbClr val="FF0000"/>
                </a:solidFill>
                <a:latin typeface="함초롬바탕" panose="02030604000101010101" pitchFamily="18" charset="-127"/>
                <a:ea typeface="함초롬바탕" panose="02030604000101010101" pitchFamily="18" charset="-127"/>
                <a:cs typeface="함초롬바탕" panose="02030604000101010101" pitchFamily="18" charset="-127"/>
              </a:rPr>
              <a:t>프로메테우스와 판도라</a:t>
            </a:r>
            <a:endParaRPr lang="ko-KR" altLang="ko-KR" sz="3600" dirty="0">
              <a:solidFill>
                <a:srgbClr val="FF0000"/>
              </a:solidFill>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메코네</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사건의 생략</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『일과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날』에서</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희생 제의 속임수가 생략</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대신 이야기는 제우스가 불과</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생계</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(bios)'</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를 감추는 것에서 시작</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이는 『일과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날』의</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관점이 신과 인간의 정치적 분리</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이미 완료된 사실</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가 아니라</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생존의 문제에 집중되어 있음을 보여</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줌</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여성은</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판도라</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모든 선물을 받은 자</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라는 이름을 얻</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고</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헤르메스</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아프로디테 등 여러 신들로부터 성격을 부여</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받</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음</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『일과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날』이</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판도라의 외양보다는 그녀의</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내면과 행위주체성에 초점</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개 같은 마음</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과</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도둑의 성향</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을 지니고 있으며</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스스로 항아리</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(pithos)</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의 뚜껑을 열어 재앙을 퍼뜨리는 능동적인 행위자</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인간의 불행이 외부적 요인</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뿐만 아니라 인간 내부의 도덕적 결함과 어리석음에서 기인</a:t>
            </a:r>
          </a:p>
        </p:txBody>
      </p:sp>
    </p:spTree>
    <p:extLst>
      <p:ext uri="{BB962C8B-B14F-4D97-AF65-F5344CB8AC3E}">
        <p14:creationId xmlns:p14="http://schemas.microsoft.com/office/powerpoint/2010/main" val="3006755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CB0F85-BD54-D1EF-23B7-DBA0A55E85B0}"/>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BD1F5B0A-6EB2-214C-8B0C-09206B6E67B7}"/>
              </a:ext>
            </a:extLst>
          </p:cNvPr>
          <p:cNvSpPr txBox="1"/>
          <p:nvPr/>
        </p:nvSpPr>
        <p:spPr>
          <a:xfrm>
            <a:off x="1306749" y="2105658"/>
            <a:ext cx="21770502" cy="9126216"/>
          </a:xfrm>
          <a:prstGeom prst="rect">
            <a:avLst/>
          </a:prstGeom>
          <a:noFill/>
        </p:spPr>
        <p:txBody>
          <a:bodyPr wrap="square" rtlCol="0">
            <a:spAutoFit/>
          </a:bodyPr>
          <a:lstStyle/>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희망</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(Elpis)</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은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판도라와 마찬가지로</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아름다운 악</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이자 이중적인 선물</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짐승과 신 사이의 인간</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짐승은 미래를 모르기에 희망이 필요 없고</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신은 모든 것을 알기에 희망이 필요 없다</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오직 불확실한 미래를 사는 인간만이 희망을 필요로 한다</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p>
          <a:p>
            <a:pPr marL="571500" indent="-571500">
              <a:lnSpc>
                <a:spcPct val="150000"/>
              </a:lnSpc>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희망은 인간이 끊임없는 노동과 고통 속에서도 삶을 포기하지 않게 만드는 원동력</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제우스가 희망을 항아리 속에 남겨둔 것은 인간을 돕기 위해서가 아니라</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인간이 계속해서 노동하고 생식하여 신들에게 제물을 바치게 하기 위한</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즉</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인간을 영원히 고통의 굴레에 묶어두기 위한</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장치</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그러나 동시에 그것은 인간에게 주어진 유일한 위안</a:t>
            </a:r>
          </a:p>
        </p:txBody>
      </p:sp>
    </p:spTree>
    <p:extLst>
      <p:ext uri="{BB962C8B-B14F-4D97-AF65-F5344CB8AC3E}">
        <p14:creationId xmlns:p14="http://schemas.microsoft.com/office/powerpoint/2010/main" val="11055412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34D6F0-50CE-030C-3274-C3236A972014}"/>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458DBC73-85A4-48E5-A4E5-AFB5E714D569}"/>
              </a:ext>
            </a:extLst>
          </p:cNvPr>
          <p:cNvSpPr txBox="1"/>
          <p:nvPr/>
        </p:nvSpPr>
        <p:spPr>
          <a:xfrm>
            <a:off x="1306749" y="1419075"/>
            <a:ext cx="21770502" cy="11619206"/>
          </a:xfrm>
          <a:prstGeom prst="rect">
            <a:avLst/>
          </a:prstGeom>
          <a:noFill/>
        </p:spPr>
        <p:txBody>
          <a:bodyPr wrap="square" rtlCol="0">
            <a:spAutoFit/>
          </a:bodyPr>
          <a:lstStyle/>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결론적으로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헤시오도스의</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두 서사시에 묘사된 프로메테우스 신화는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우주</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의 역사 그 자체</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『일과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날』이</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신과 단절되지 않았던 황금시대로부터 지옥과도 같은 현세로의 몰락을 노래</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『신들의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계보』는</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영웅 헤라클레스가 프로메테우스를 구한다는 일화를 삽입함으로써 인간과 신의 관계가 일시적으로 가까워졌던 영웅시대를 이야기</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『신들의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계보』에서</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프로메테우스 신화는 거시적인 관점에서 신과 인간의 위계 서열의 확립을 상징</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『일과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날』의</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프로메테우스 신화는 최초의 여성 판도라를 언급함으로써 철저하게 인간사의 측면에 집중</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판도라와 그녀에게 선물한 항아리를 통해 제우스는 인간세계를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올륌포스로부터</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영구적으로 분리</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올륌포스에</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존재하는 모든 악함과 고통</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그리고 불행을 항아리에 담아 인간에게는 아름다운 재앙 그 자체인 판도라를 그 전달자로 삼아 인간들의 몫으로 분배한 것</a:t>
            </a:r>
          </a:p>
        </p:txBody>
      </p:sp>
    </p:spTree>
    <p:extLst>
      <p:ext uri="{BB962C8B-B14F-4D97-AF65-F5344CB8AC3E}">
        <p14:creationId xmlns:p14="http://schemas.microsoft.com/office/powerpoint/2010/main" val="42378804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C210C-7393-9A5A-C2DC-4106129AC76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560664F7-B4A1-8E74-7903-146B5FD801E9}"/>
              </a:ext>
            </a:extLst>
          </p:cNvPr>
          <p:cNvSpPr txBox="1"/>
          <p:nvPr/>
        </p:nvSpPr>
        <p:spPr>
          <a:xfrm>
            <a:off x="1306749" y="1834575"/>
            <a:ext cx="21770502" cy="9957213"/>
          </a:xfrm>
          <a:prstGeom prst="rect">
            <a:avLst/>
          </a:prstGeom>
          <a:noFill/>
        </p:spPr>
        <p:txBody>
          <a:bodyPr wrap="square" rtlCol="0">
            <a:spAutoFit/>
          </a:bodyPr>
          <a:lstStyle/>
          <a:p>
            <a:pPr>
              <a:lnSpc>
                <a:spcPct val="150000"/>
              </a:lnSpc>
            </a:pPr>
            <a:r>
              <a:rPr lang="ko-KR" altLang="ko-KR" sz="3600" b="1" dirty="0">
                <a:latin typeface="함초롬바탕" panose="02030604000101010101" pitchFamily="18" charset="-127"/>
                <a:ea typeface="함초롬바탕" panose="02030604000101010101" pitchFamily="18" charset="-127"/>
                <a:cs typeface="함초롬바탕" panose="02030604000101010101" pitchFamily="18" charset="-127"/>
              </a:rPr>
              <a:t>이런 관점에서 봤을 때 『신들의 </a:t>
            </a:r>
            <a:r>
              <a:rPr lang="ko-KR" altLang="ko-KR" sz="3600" b="1" dirty="0" err="1">
                <a:latin typeface="함초롬바탕" panose="02030604000101010101" pitchFamily="18" charset="-127"/>
                <a:ea typeface="함초롬바탕" panose="02030604000101010101" pitchFamily="18" charset="-127"/>
                <a:cs typeface="함초롬바탕" panose="02030604000101010101" pitchFamily="18" charset="-127"/>
              </a:rPr>
              <a:t>계보』는</a:t>
            </a:r>
            <a:r>
              <a:rPr lang="ko-KR" altLang="ko-KR" sz="3600" b="1" dirty="0">
                <a:latin typeface="함초롬바탕" panose="02030604000101010101" pitchFamily="18" charset="-127"/>
                <a:ea typeface="함초롬바탕" panose="02030604000101010101" pitchFamily="18" charset="-127"/>
                <a:cs typeface="함초롬바탕" panose="02030604000101010101" pitchFamily="18" charset="-127"/>
              </a:rPr>
              <a:t> 더 이상 우주와 신들의 탄생에 관한 어설픈 족보가 아닌</a:t>
            </a:r>
            <a:r>
              <a:rPr lang="en-US" altLang="ko-KR" sz="3600" b="1"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b="1" dirty="0">
                <a:latin typeface="함초롬바탕" panose="02030604000101010101" pitchFamily="18" charset="-127"/>
                <a:ea typeface="함초롬바탕" panose="02030604000101010101" pitchFamily="18" charset="-127"/>
                <a:cs typeface="함초롬바탕" panose="02030604000101010101" pitchFamily="18" charset="-127"/>
              </a:rPr>
              <a:t>카오스로부터 신들의 세대교체를 지나 인간의 등장을 아우르는 우주의 역사에 대한 독창적인</a:t>
            </a:r>
            <a:r>
              <a:rPr lang="en-US" altLang="ko-KR" sz="3600" b="1"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b="1" dirty="0">
                <a:latin typeface="함초롬바탕" panose="02030604000101010101" pitchFamily="18" charset="-127"/>
                <a:ea typeface="함초롬바탕" panose="02030604000101010101" pitchFamily="18" charset="-127"/>
                <a:cs typeface="함초롬바탕" panose="02030604000101010101" pitchFamily="18" charset="-127"/>
              </a:rPr>
              <a:t>재해석</a:t>
            </a:r>
            <a:endPar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a:lnSpc>
                <a:spcPct val="150000"/>
              </a:lnSpc>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『신들의 계보』 서시에서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헤시오도스가</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자신이 무사 여신들과 만나 함께 제우스를 찬미했다고 주장하는 것은 앞으로 이어질 우주의 역사에 대한 자신의 통찰에 권위를 부여하기 위</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함</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하지만 무사 여신들로부터 받은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헤시오도스의</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권위는 『신들의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계보』에</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국한되지 않</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음</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진실을 노래하는 시인이라는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헤시오도스의</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위상은 또 다른 서사시 『일과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날』에서</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잘못된 길을 걷는 동생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페르세스와</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부패한 왕들에게 경고와 충고를 전하는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헤시오도스의</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새로운 시적 페르소나로 이어</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짐</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『신들의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계보』가</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무사 여신들과 함께 제우스를 찬미하고 신들의 왕이 세운 새로운 세계의 질서를 설명한다면</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헤시오도스는</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『일과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날』에서</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인간 세상의 불의와 부패를 정화하고자 노래하는 것</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p>
        </p:txBody>
      </p:sp>
    </p:spTree>
    <p:extLst>
      <p:ext uri="{BB962C8B-B14F-4D97-AF65-F5344CB8AC3E}">
        <p14:creationId xmlns:p14="http://schemas.microsoft.com/office/powerpoint/2010/main" val="23645908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92C903-50B8-91E4-D32B-59F38F879D3D}"/>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4868BB3-877C-B2FE-0052-CA75870DDB72}"/>
              </a:ext>
            </a:extLst>
          </p:cNvPr>
          <p:cNvSpPr txBox="1"/>
          <p:nvPr/>
        </p:nvSpPr>
        <p:spPr>
          <a:xfrm>
            <a:off x="1306749" y="1829444"/>
            <a:ext cx="21770502" cy="9687717"/>
          </a:xfrm>
          <a:prstGeom prst="rect">
            <a:avLst/>
          </a:prstGeom>
          <a:noFill/>
        </p:spPr>
        <p:txBody>
          <a:bodyPr wrap="square" rtlCol="0">
            <a:spAutoFit/>
          </a:bodyPr>
          <a:lstStyle/>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앞서 언급했듯이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서사시에는 현대인의 감각에 낯설고 이질적인</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부분이 곳곳에 등</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장</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동일한 사건이 서로 다르게 묘사되거나 시간의 흐름을</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역행하거나 뛰어넘는 대목들이 그 대표적인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예</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하지만 이는 후대의 무의미한 삽입도 아니고 시인으로서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헤시오도스의</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역량 부족의 결과물도 아</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님</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이러한 특징들은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헤시오도스의</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시적 선택으로</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그가 기존의 세계관과 인간관을 자신만의 방식으로 재해석하기 위한 서술의 방법론</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헬리콘</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산에서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헤시오도스와</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만난 무사 여신들이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헤시오도스에게</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전하는 말은 의미심장</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a:lnSpc>
                <a:spcPct val="150000"/>
              </a:lnSpc>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a:lnSpc>
                <a:spcPct val="150000"/>
              </a:lnSpc>
            </a:pPr>
            <a:r>
              <a:rPr lang="en-US" altLang="ko-KR" sz="3600" b="1"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ko-KR" sz="3600" b="1" dirty="0">
                <a:latin typeface="함초롬바탕" panose="02030604000101010101" pitchFamily="18" charset="-127"/>
                <a:ea typeface="함초롬바탕" panose="02030604000101010101" pitchFamily="18" charset="-127"/>
                <a:cs typeface="함초롬바탕" panose="02030604000101010101" pitchFamily="18" charset="-127"/>
              </a:rPr>
              <a:t>우리는 진실과 같은 많은 거짓말을 할 줄도 알고</a:t>
            </a:r>
            <a:r>
              <a:rPr lang="en-US" altLang="ko-KR" sz="3600" b="1"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b="1" dirty="0">
                <a:latin typeface="함초롬바탕" panose="02030604000101010101" pitchFamily="18" charset="-127"/>
                <a:ea typeface="함초롬바탕" panose="02030604000101010101" pitchFamily="18" charset="-127"/>
                <a:cs typeface="함초롬바탕" panose="02030604000101010101" pitchFamily="18" charset="-127"/>
              </a:rPr>
              <a:t>우리가 원할 때는 진실을 노래할 줄도 </a:t>
            </a:r>
            <a:r>
              <a:rPr lang="ko-KR" altLang="en-US" sz="3600" b="1" dirty="0" err="1">
                <a:latin typeface="함초롬바탕" panose="02030604000101010101" pitchFamily="18" charset="-127"/>
                <a:ea typeface="함초롬바탕" panose="02030604000101010101" pitchFamily="18" charset="-127"/>
                <a:cs typeface="함초롬바탕" panose="02030604000101010101" pitchFamily="18" charset="-127"/>
              </a:rPr>
              <a:t>아노라</a:t>
            </a:r>
            <a:r>
              <a:rPr lang="en-US" altLang="ko-KR" sz="3600" b="1" dirty="0">
                <a:latin typeface="함초롬바탕" panose="02030604000101010101" pitchFamily="18" charset="-127"/>
                <a:ea typeface="함초롬바탕" panose="02030604000101010101" pitchFamily="18" charset="-127"/>
                <a:cs typeface="함초롬바탕" panose="02030604000101010101" pitchFamily="18" charset="-127"/>
              </a:rPr>
              <a:t>.”</a:t>
            </a:r>
          </a:p>
          <a:p>
            <a:pPr>
              <a:lnSpc>
                <a:spcPct val="150000"/>
              </a:lnSpc>
            </a:pPr>
            <a:r>
              <a:rPr lang="en-US" altLang="ko-KR" sz="3600" b="1" dirty="0">
                <a:latin typeface="Times New Roman" panose="02020603050405020304" pitchFamily="18" charset="0"/>
                <a:cs typeface="Times New Roman" panose="02020603050405020304" pitchFamily="18" charset="0"/>
              </a:rPr>
              <a:t>  </a:t>
            </a:r>
            <a:r>
              <a:rPr lang="el-GR" altLang="ko-KR" sz="3600" b="1" dirty="0">
                <a:latin typeface="Times New Roman" panose="02020603050405020304" pitchFamily="18" charset="0"/>
                <a:cs typeface="Times New Roman" panose="02020603050405020304" pitchFamily="18" charset="0"/>
              </a:rPr>
              <a:t>ἴδμεν ψεύδεα πολλὰ λέγειν ἐτύμοισιν ὁμοῖα,</a:t>
            </a:r>
            <a:r>
              <a:rPr lang="en-US" altLang="ko-KR" sz="3600" b="1" dirty="0">
                <a:latin typeface="Times New Roman" panose="02020603050405020304" pitchFamily="18" charset="0"/>
                <a:cs typeface="Times New Roman" panose="02020603050405020304" pitchFamily="18" charset="0"/>
              </a:rPr>
              <a:t> / </a:t>
            </a:r>
            <a:r>
              <a:rPr lang="el-GR" altLang="ko-KR" sz="3600" b="1" dirty="0">
                <a:latin typeface="Times New Roman" panose="02020603050405020304" pitchFamily="18" charset="0"/>
                <a:cs typeface="Times New Roman" panose="02020603050405020304" pitchFamily="18" charset="0"/>
              </a:rPr>
              <a:t>ἴδμεν δ᾽, εὖτ᾽ ἐθέλωμεν, ἀληθέα γηρύσασθαι.</a:t>
            </a:r>
            <a:r>
              <a:rPr lang="en-US" altLang="ko-KR" sz="3600" b="1" dirty="0">
                <a:latin typeface="Times New Roman" panose="02020603050405020304" pitchFamily="18" charset="0"/>
                <a:ea typeface="함초롬바탕" panose="02030604000101010101" pitchFamily="18" charset="-127"/>
                <a:cs typeface="Times New Roman" panose="02020603050405020304" pitchFamily="18" charset="0"/>
              </a:rPr>
              <a:t> </a:t>
            </a:r>
            <a:r>
              <a:rPr lang="en-US" altLang="ko-KR" sz="3600" b="1" dirty="0">
                <a:latin typeface="Times New Roman" panose="02020603050405020304" pitchFamily="18" charset="0"/>
                <a:cs typeface="Times New Roman" panose="02020603050405020304" pitchFamily="18" charset="0"/>
              </a:rPr>
              <a:t>(</a:t>
            </a:r>
            <a:r>
              <a:rPr lang="en-US" altLang="ko-KR" sz="3600" b="1" i="1" dirty="0">
                <a:latin typeface="Times New Roman" panose="02020603050405020304" pitchFamily="18" charset="0"/>
                <a:cs typeface="Times New Roman" panose="02020603050405020304" pitchFamily="18" charset="0"/>
              </a:rPr>
              <a:t>Th</a:t>
            </a:r>
            <a:r>
              <a:rPr lang="en-US" altLang="ko-KR" sz="3600" b="1" dirty="0">
                <a:latin typeface="Times New Roman" panose="02020603050405020304" pitchFamily="18" charset="0"/>
                <a:cs typeface="Times New Roman" panose="02020603050405020304" pitchFamily="18" charset="0"/>
              </a:rPr>
              <a:t>. 27-28) </a:t>
            </a:r>
            <a:endParaRPr lang="ko-KR" altLang="ko-KR" sz="3600" b="1" dirty="0">
              <a:latin typeface="Times New Roman" panose="02020603050405020304" pitchFamily="18" charset="0"/>
              <a:ea typeface="함초롬바탕" panose="02030604000101010101" pitchFamily="18" charset="-127"/>
              <a:cs typeface="Times New Roman" panose="02020603050405020304" pitchFamily="18" charset="0"/>
            </a:endParaRPr>
          </a:p>
        </p:txBody>
      </p:sp>
    </p:spTree>
    <p:extLst>
      <p:ext uri="{BB962C8B-B14F-4D97-AF65-F5344CB8AC3E}">
        <p14:creationId xmlns:p14="http://schemas.microsoft.com/office/powerpoint/2010/main" val="3223505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AFCE12-6BEE-8270-AE1D-FCEE038F3670}"/>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43C23152-B83E-6103-F632-4961F23EE16A}"/>
              </a:ext>
            </a:extLst>
          </p:cNvPr>
          <p:cNvSpPr txBox="1"/>
          <p:nvPr/>
        </p:nvSpPr>
        <p:spPr>
          <a:xfrm>
            <a:off x="1306749" y="218747"/>
            <a:ext cx="21770502" cy="13373533"/>
          </a:xfrm>
          <a:prstGeom prst="rect">
            <a:avLst/>
          </a:prstGeom>
          <a:noFill/>
        </p:spPr>
        <p:txBody>
          <a:bodyPr wrap="square" rtlCol="0">
            <a:spAutoFit/>
          </a:bodyPr>
          <a:lstStyle/>
          <a:p>
            <a:r>
              <a:rPr lang="ko-KR" altLang="ko-KR" sz="4800" b="1" dirty="0">
                <a:latin typeface="함초롬바탕" panose="02030604000101010101" pitchFamily="18" charset="-127"/>
                <a:ea typeface="함초롬바탕" panose="02030604000101010101" pitchFamily="18" charset="-127"/>
                <a:cs typeface="함초롬바탕" panose="02030604000101010101" pitchFamily="18" charset="-127"/>
              </a:rPr>
              <a:t>호메로스의 두 서사시의 관계와 </a:t>
            </a:r>
            <a:r>
              <a:rPr lang="ko-KR" altLang="ko-KR" sz="4800" b="1" dirty="0" err="1">
                <a:latin typeface="함초롬바탕" panose="02030604000101010101" pitchFamily="18" charset="-127"/>
                <a:ea typeface="함초롬바탕" panose="02030604000101010101" pitchFamily="18" charset="-127"/>
                <a:cs typeface="함초롬바탕" panose="02030604000101010101" pitchFamily="18" charset="-127"/>
              </a:rPr>
              <a:t>헤시오도스의</a:t>
            </a:r>
            <a:r>
              <a:rPr lang="ko-KR" altLang="ko-KR" sz="4800" b="1" dirty="0">
                <a:latin typeface="함초롬바탕" panose="02030604000101010101" pitchFamily="18" charset="-127"/>
                <a:ea typeface="함초롬바탕" panose="02030604000101010101" pitchFamily="18" charset="-127"/>
                <a:cs typeface="함초롬바탕" panose="02030604000101010101" pitchFamily="18" charset="-127"/>
              </a:rPr>
              <a:t> 두 서사시의 관계가 가지는 유사성</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호메로스 서사시와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서사시 사이에도 유사한 관계가 존재할 가능성</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호메로스의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일리아스』가</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초인적인 영웅들과 신들이 뒤섞인 한 시대의 막을 내리는 전쟁을 노래하는 것</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헤시오도스의</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『신들의 계보』 역시 우주와 신들의 탄생으로부터 인간의 등장</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그리고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올륌포스의</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질서가 확립되기까지 장엄한 역사를 노래</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헤시오도스의</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『일과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날』</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은</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프로메테우스와 판도라 신화를 통해 신과 인간의 영구적인 결별을 이야기하고 신들이 버린 세상에서 인간이 생존을 위해 무엇을 해야 하는지에 대해 탐색</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호메로스의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오뒷세이아</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또한 영웅시대의 막을 내린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트로이아</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전쟁 이후 인간이 추구해야 하는 새로운 가치가 무엇인지 그리고 인간이란 어떤 존재여야만 하는지를 모색</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호메로스와 </a:t>
            </a:r>
            <a:r>
              <a:rPr lang="ko-KR" altLang="ko-KR"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헤시오도스의</a:t>
            </a:r>
            <a:r>
              <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rPr>
              <a:t> 서사시가 서로 다른 장르와 배경을 가지고 있음에도 각각의 서사시가 유사한 주제 의식을 가지고 있음을 조명하고 이를 토대로 이 유사성이 가지는 의미에 대해 고찰</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하는 것도 의미 있는 작업일 듯</a:t>
            </a:r>
            <a:endPar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p:txBody>
      </p:sp>
    </p:spTree>
    <p:extLst>
      <p:ext uri="{BB962C8B-B14F-4D97-AF65-F5344CB8AC3E}">
        <p14:creationId xmlns:p14="http://schemas.microsoft.com/office/powerpoint/2010/main" val="8792802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0" y="0"/>
            <a:ext cx="3314700" cy="13716000"/>
          </a:xfrm>
          <a:prstGeom prst="rect">
            <a:avLst/>
          </a:prstGeom>
        </p:spPr>
      </p:pic>
      <p:pic>
        <p:nvPicPr>
          <p:cNvPr id="3" name="Picture 3"/>
          <p:cNvPicPr>
            <a:picLocks noChangeAspect="1"/>
          </p:cNvPicPr>
          <p:nvPr/>
        </p:nvPicPr>
        <p:blipFill>
          <a:blip r:embed="rId3">
            <a:alphaModFix amt="35000"/>
          </a:blip>
          <a:stretch>
            <a:fillRect/>
          </a:stretch>
        </p:blipFill>
        <p:spPr>
          <a:xfrm>
            <a:off x="685800" y="1701800"/>
            <a:ext cx="2628900" cy="38100"/>
          </a:xfrm>
          <a:prstGeom prst="rect">
            <a:avLst/>
          </a:prstGeom>
        </p:spPr>
      </p:pic>
      <p:pic>
        <p:nvPicPr>
          <p:cNvPr id="4" name="Picture 4"/>
          <p:cNvPicPr>
            <a:picLocks noChangeAspect="1"/>
          </p:cNvPicPr>
          <p:nvPr/>
        </p:nvPicPr>
        <p:blipFill>
          <a:blip r:embed="rId4">
            <a:alphaModFix amt="25000"/>
          </a:blip>
          <a:stretch>
            <a:fillRect/>
          </a:stretch>
        </p:blipFill>
        <p:spPr>
          <a:xfrm rot="16200000">
            <a:off x="-3708400" y="6769100"/>
            <a:ext cx="13792200" cy="241300"/>
          </a:xfrm>
          <a:prstGeom prst="rect">
            <a:avLst/>
          </a:prstGeom>
        </p:spPr>
      </p:pic>
      <p:pic>
        <p:nvPicPr>
          <p:cNvPr id="5" name="Picture 5"/>
          <p:cNvPicPr>
            <a:picLocks noChangeAspect="1"/>
          </p:cNvPicPr>
          <p:nvPr/>
        </p:nvPicPr>
        <p:blipFill>
          <a:blip r:embed="rId5"/>
          <a:stretch>
            <a:fillRect/>
          </a:stretch>
        </p:blipFill>
        <p:spPr>
          <a:xfrm>
            <a:off x="22644100" y="0"/>
            <a:ext cx="1739900" cy="1727200"/>
          </a:xfrm>
          <a:prstGeom prst="rect">
            <a:avLst/>
          </a:prstGeom>
        </p:spPr>
      </p:pic>
      <p:pic>
        <p:nvPicPr>
          <p:cNvPr id="6" name="Picture 6"/>
          <p:cNvPicPr>
            <a:picLocks noChangeAspect="1"/>
          </p:cNvPicPr>
          <p:nvPr/>
        </p:nvPicPr>
        <p:blipFill>
          <a:blip r:embed="rId6"/>
          <a:stretch>
            <a:fillRect/>
          </a:stretch>
        </p:blipFill>
        <p:spPr>
          <a:xfrm>
            <a:off x="-12700" y="-127000"/>
            <a:ext cx="254000" cy="13906500"/>
          </a:xfrm>
          <a:prstGeom prst="rect">
            <a:avLst/>
          </a:prstGeom>
        </p:spPr>
      </p:pic>
      <p:pic>
        <p:nvPicPr>
          <p:cNvPr id="7" name="Picture 7"/>
          <p:cNvPicPr>
            <a:picLocks noChangeAspect="1"/>
          </p:cNvPicPr>
          <p:nvPr/>
        </p:nvPicPr>
        <p:blipFill>
          <a:blip r:embed="rId7">
            <a:alphaModFix amt="35000"/>
          </a:blip>
          <a:stretch>
            <a:fillRect/>
          </a:stretch>
        </p:blipFill>
        <p:spPr>
          <a:xfrm>
            <a:off x="4559300" y="1701800"/>
            <a:ext cx="18046700" cy="25400"/>
          </a:xfrm>
          <a:prstGeom prst="rect">
            <a:avLst/>
          </a:prstGeom>
        </p:spPr>
      </p:pic>
      <p:pic>
        <p:nvPicPr>
          <p:cNvPr id="8" name="Picture 8"/>
          <p:cNvPicPr>
            <a:picLocks noChangeAspect="1"/>
          </p:cNvPicPr>
          <p:nvPr/>
        </p:nvPicPr>
        <p:blipFill>
          <a:blip r:embed="rId8">
            <a:alphaModFix amt="85000"/>
          </a:blip>
          <a:stretch>
            <a:fillRect/>
          </a:stretch>
        </p:blipFill>
        <p:spPr>
          <a:xfrm>
            <a:off x="685800" y="812800"/>
            <a:ext cx="1892300" cy="292100"/>
          </a:xfrm>
          <a:prstGeom prst="rect">
            <a:avLst/>
          </a:prstGeom>
        </p:spPr>
      </p:pic>
      <p:pic>
        <p:nvPicPr>
          <p:cNvPr id="9" name="Picture 9"/>
          <p:cNvPicPr>
            <a:picLocks noChangeAspect="1"/>
          </p:cNvPicPr>
          <p:nvPr/>
        </p:nvPicPr>
        <p:blipFill>
          <a:blip r:embed="rId9">
            <a:alphaModFix amt="85000"/>
          </a:blip>
          <a:stretch>
            <a:fillRect/>
          </a:stretch>
        </p:blipFill>
        <p:spPr>
          <a:xfrm>
            <a:off x="685800" y="1143000"/>
            <a:ext cx="2108200" cy="292100"/>
          </a:xfrm>
          <a:prstGeom prst="rect">
            <a:avLst/>
          </a:prstGeom>
        </p:spPr>
      </p:pic>
      <p:pic>
        <p:nvPicPr>
          <p:cNvPr id="10" name="Picture 10"/>
          <p:cNvPicPr>
            <a:picLocks noChangeAspect="1"/>
          </p:cNvPicPr>
          <p:nvPr/>
        </p:nvPicPr>
        <p:blipFill>
          <a:blip r:embed="rId10"/>
          <a:stretch>
            <a:fillRect/>
          </a:stretch>
        </p:blipFill>
        <p:spPr>
          <a:xfrm>
            <a:off x="4559300" y="1003300"/>
            <a:ext cx="4152900" cy="508000"/>
          </a:xfrm>
          <a:prstGeom prst="rect">
            <a:avLst/>
          </a:prstGeom>
        </p:spPr>
      </p:pic>
      <p:pic>
        <p:nvPicPr>
          <p:cNvPr id="11" name="Picture 11"/>
          <p:cNvPicPr>
            <a:picLocks noChangeAspect="1"/>
          </p:cNvPicPr>
          <p:nvPr/>
        </p:nvPicPr>
        <p:blipFill>
          <a:blip r:embed="rId11">
            <a:alphaModFix amt="80000"/>
          </a:blip>
          <a:stretch>
            <a:fillRect/>
          </a:stretch>
        </p:blipFill>
        <p:spPr>
          <a:xfrm>
            <a:off x="673100" y="3594100"/>
            <a:ext cx="2628900" cy="25400"/>
          </a:xfrm>
          <a:prstGeom prst="rect">
            <a:avLst/>
          </a:prstGeom>
        </p:spPr>
      </p:pic>
      <p:pic>
        <p:nvPicPr>
          <p:cNvPr id="12" name="Picture 12"/>
          <p:cNvPicPr>
            <a:picLocks noChangeAspect="1"/>
          </p:cNvPicPr>
          <p:nvPr/>
        </p:nvPicPr>
        <p:blipFill>
          <a:blip r:embed="rId12">
            <a:alphaModFix amt="35000"/>
          </a:blip>
          <a:stretch>
            <a:fillRect/>
          </a:stretch>
        </p:blipFill>
        <p:spPr>
          <a:xfrm>
            <a:off x="673100" y="4203700"/>
            <a:ext cx="2628900" cy="12700"/>
          </a:xfrm>
          <a:prstGeom prst="rect">
            <a:avLst/>
          </a:prstGeom>
        </p:spPr>
      </p:pic>
      <p:pic>
        <p:nvPicPr>
          <p:cNvPr id="13" name="Picture 13"/>
          <p:cNvPicPr>
            <a:picLocks noChangeAspect="1"/>
          </p:cNvPicPr>
          <p:nvPr/>
        </p:nvPicPr>
        <p:blipFill>
          <a:blip r:embed="rId13"/>
          <a:stretch>
            <a:fillRect/>
          </a:stretch>
        </p:blipFill>
        <p:spPr>
          <a:xfrm>
            <a:off x="-25400" y="2387600"/>
            <a:ext cx="254000" cy="3048000"/>
          </a:xfrm>
          <a:prstGeom prst="rect">
            <a:avLst/>
          </a:prstGeom>
        </p:spPr>
      </p:pic>
      <p:pic>
        <p:nvPicPr>
          <p:cNvPr id="14" name="Picture 14"/>
          <p:cNvPicPr>
            <a:picLocks noChangeAspect="1"/>
          </p:cNvPicPr>
          <p:nvPr/>
        </p:nvPicPr>
        <p:blipFill>
          <a:blip r:embed="rId14"/>
          <a:stretch>
            <a:fillRect/>
          </a:stretch>
        </p:blipFill>
        <p:spPr>
          <a:xfrm>
            <a:off x="711200" y="2336800"/>
            <a:ext cx="901700" cy="647700"/>
          </a:xfrm>
          <a:prstGeom prst="rect">
            <a:avLst/>
          </a:prstGeom>
        </p:spPr>
      </p:pic>
      <p:pic>
        <p:nvPicPr>
          <p:cNvPr id="15" name="Picture 15"/>
          <p:cNvPicPr>
            <a:picLocks noChangeAspect="1"/>
          </p:cNvPicPr>
          <p:nvPr/>
        </p:nvPicPr>
        <p:blipFill>
          <a:blip r:embed="rId15"/>
          <a:stretch>
            <a:fillRect/>
          </a:stretch>
        </p:blipFill>
        <p:spPr>
          <a:xfrm>
            <a:off x="685800" y="3060700"/>
            <a:ext cx="2235200" cy="406400"/>
          </a:xfrm>
          <a:prstGeom prst="rect">
            <a:avLst/>
          </a:prstGeom>
        </p:spPr>
      </p:pic>
      <p:pic>
        <p:nvPicPr>
          <p:cNvPr id="16" name="Picture 16"/>
          <p:cNvPicPr>
            <a:picLocks noChangeAspect="1"/>
          </p:cNvPicPr>
          <p:nvPr/>
        </p:nvPicPr>
        <p:blipFill>
          <a:blip r:embed="rId12">
            <a:alphaModFix amt="35000"/>
          </a:blip>
          <a:stretch>
            <a:fillRect/>
          </a:stretch>
        </p:blipFill>
        <p:spPr>
          <a:xfrm>
            <a:off x="673100" y="4737100"/>
            <a:ext cx="2628900" cy="12700"/>
          </a:xfrm>
          <a:prstGeom prst="rect">
            <a:avLst/>
          </a:prstGeom>
        </p:spPr>
      </p:pic>
      <p:pic>
        <p:nvPicPr>
          <p:cNvPr id="17" name="Picture 17"/>
          <p:cNvPicPr>
            <a:picLocks noChangeAspect="1"/>
          </p:cNvPicPr>
          <p:nvPr/>
        </p:nvPicPr>
        <p:blipFill>
          <a:blip r:embed="rId16"/>
          <a:stretch>
            <a:fillRect/>
          </a:stretch>
        </p:blipFill>
        <p:spPr>
          <a:xfrm>
            <a:off x="965200" y="4343400"/>
            <a:ext cx="2057400" cy="304800"/>
          </a:xfrm>
          <a:prstGeom prst="rect">
            <a:avLst/>
          </a:prstGeom>
        </p:spPr>
      </p:pic>
      <p:pic>
        <p:nvPicPr>
          <p:cNvPr id="18" name="Picture 18"/>
          <p:cNvPicPr>
            <a:picLocks noChangeAspect="1"/>
          </p:cNvPicPr>
          <p:nvPr/>
        </p:nvPicPr>
        <p:blipFill>
          <a:blip r:embed="rId17"/>
          <a:stretch>
            <a:fillRect/>
          </a:stretch>
        </p:blipFill>
        <p:spPr>
          <a:xfrm>
            <a:off x="965200" y="3746500"/>
            <a:ext cx="2057400" cy="304800"/>
          </a:xfrm>
          <a:prstGeom prst="rect">
            <a:avLst/>
          </a:prstGeom>
        </p:spPr>
      </p:pic>
      <p:pic>
        <p:nvPicPr>
          <p:cNvPr id="19" name="Picture 19"/>
          <p:cNvPicPr>
            <a:picLocks noChangeAspect="1"/>
          </p:cNvPicPr>
          <p:nvPr/>
        </p:nvPicPr>
        <p:blipFill>
          <a:blip r:embed="rId12">
            <a:alphaModFix amt="35000"/>
          </a:blip>
          <a:stretch>
            <a:fillRect/>
          </a:stretch>
        </p:blipFill>
        <p:spPr>
          <a:xfrm>
            <a:off x="660400" y="5321300"/>
            <a:ext cx="2628900" cy="12700"/>
          </a:xfrm>
          <a:prstGeom prst="rect">
            <a:avLst/>
          </a:prstGeom>
        </p:spPr>
      </p:pic>
      <p:pic>
        <p:nvPicPr>
          <p:cNvPr id="20" name="Picture 20"/>
          <p:cNvPicPr>
            <a:picLocks noChangeAspect="1"/>
          </p:cNvPicPr>
          <p:nvPr/>
        </p:nvPicPr>
        <p:blipFill>
          <a:blip r:embed="rId18"/>
          <a:stretch>
            <a:fillRect/>
          </a:stretch>
        </p:blipFill>
        <p:spPr>
          <a:xfrm>
            <a:off x="965200" y="4927600"/>
            <a:ext cx="2057400" cy="304800"/>
          </a:xfrm>
          <a:prstGeom prst="rect">
            <a:avLst/>
          </a:prstGeom>
        </p:spPr>
      </p:pic>
      <p:pic>
        <p:nvPicPr>
          <p:cNvPr id="21" name="Picture 21"/>
          <p:cNvPicPr>
            <a:picLocks noChangeAspect="1"/>
          </p:cNvPicPr>
          <p:nvPr/>
        </p:nvPicPr>
        <p:blipFill>
          <a:blip r:embed="rId19"/>
          <a:stretch>
            <a:fillRect/>
          </a:stretch>
        </p:blipFill>
        <p:spPr>
          <a:xfrm rot="5400000">
            <a:off x="711200" y="4432300"/>
            <a:ext cx="152400" cy="139700"/>
          </a:xfrm>
          <a:prstGeom prst="rect">
            <a:avLst/>
          </a:prstGeom>
        </p:spPr>
      </p:pic>
      <p:pic>
        <p:nvPicPr>
          <p:cNvPr id="22" name="Picture 22"/>
          <p:cNvPicPr>
            <a:picLocks noChangeAspect="1"/>
          </p:cNvPicPr>
          <p:nvPr/>
        </p:nvPicPr>
        <p:blipFill>
          <a:blip r:embed="rId20"/>
          <a:stretch>
            <a:fillRect/>
          </a:stretch>
        </p:blipFill>
        <p:spPr>
          <a:xfrm>
            <a:off x="4559300" y="6337300"/>
            <a:ext cx="17576800" cy="939800"/>
          </a:xfrm>
          <a:prstGeom prst="rect">
            <a:avLst/>
          </a:prstGeom>
        </p:spPr>
      </p:pic>
      <p:pic>
        <p:nvPicPr>
          <p:cNvPr id="23" name="Picture 23"/>
          <p:cNvPicPr>
            <a:picLocks noChangeAspect="1"/>
          </p:cNvPicPr>
          <p:nvPr/>
        </p:nvPicPr>
        <p:blipFill>
          <a:blip r:embed="rId21"/>
          <a:stretch>
            <a:fillRect/>
          </a:stretch>
        </p:blipFill>
        <p:spPr>
          <a:xfrm>
            <a:off x="17983200" y="9588500"/>
            <a:ext cx="4660900" cy="10668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파테라의 다층적 의미:"/>
          <p:cNvSpPr txBox="1">
            <a:spLocks noGrp="1"/>
          </p:cNvSpPr>
          <p:nvPr>
            <p:ph type="ctrTitle"/>
          </p:nvPr>
        </p:nvSpPr>
        <p:spPr>
          <a:xfrm>
            <a:off x="1270000" y="1353421"/>
            <a:ext cx="21844000" cy="3879454"/>
          </a:xfrm>
          <a:prstGeom prst="rect">
            <a:avLst/>
          </a:prstGeom>
        </p:spPr>
        <p:txBody>
          <a:bodyPr anchor="ctr"/>
          <a:lstStyle>
            <a:lvl1pPr algn="l">
              <a:defRPr>
                <a:gradFill flip="none" rotWithShape="1">
                  <a:gsLst>
                    <a:gs pos="0">
                      <a:srgbClr val="05051C"/>
                    </a:gs>
                    <a:gs pos="100000">
                      <a:srgbClr val="266AA3"/>
                    </a:gs>
                  </a:gsLst>
                  <a:lin ang="3960000" scaled="0"/>
                </a:gradFill>
              </a:defRPr>
            </a:lvl1pPr>
          </a:lstStyle>
          <a:p>
            <a:r>
              <a:t>파테라의 다층적 의미:</a:t>
            </a:r>
          </a:p>
        </p:txBody>
      </p:sp>
      <p:sp>
        <p:nvSpPr>
          <p:cNvPr id="172" name="2025 한국서양고전학회 추계학술대회…"/>
          <p:cNvSpPr txBox="1">
            <a:spLocks noGrp="1"/>
          </p:cNvSpPr>
          <p:nvPr>
            <p:ph type="body" idx="21"/>
          </p:nvPr>
        </p:nvSpPr>
        <p:spPr>
          <a:xfrm>
            <a:off x="1270000" y="7125531"/>
            <a:ext cx="21844000" cy="483809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nchor="ctr"/>
          <a:lstStyle/>
          <a:p>
            <a:pPr algn="just">
              <a:lnSpc>
                <a:spcPct val="150000"/>
              </a:lnSpc>
              <a:defRPr sz="3800"/>
            </a:pPr>
            <a:r>
              <a:t>2025 한국서양고전학회 추계학술대회 </a:t>
            </a:r>
          </a:p>
          <a:p>
            <a:pPr algn="just">
              <a:lnSpc>
                <a:spcPct val="150000"/>
              </a:lnSpc>
              <a:defRPr sz="3800"/>
            </a:pPr>
            <a:r>
              <a:t>2025. 12. 13. (토)</a:t>
            </a:r>
          </a:p>
          <a:p>
            <a:pPr algn="just">
              <a:lnSpc>
                <a:spcPct val="150000"/>
              </a:lnSpc>
              <a:defRPr sz="3800"/>
            </a:pPr>
            <a:r>
              <a:t>박믿음 (인천대)</a:t>
            </a:r>
          </a:p>
        </p:txBody>
      </p:sp>
      <p:sp>
        <p:nvSpPr>
          <p:cNvPr id="173" name="제의 행위의 매개체에서 시각적 이데올로기 장치로"/>
          <p:cNvSpPr txBox="1">
            <a:spLocks noGrp="1"/>
          </p:cNvSpPr>
          <p:nvPr>
            <p:ph type="subTitle" sz="quarter" idx="1"/>
          </p:nvPr>
        </p:nvSpPr>
        <p:spPr>
          <a:xfrm>
            <a:off x="1270000" y="4625297"/>
            <a:ext cx="21844000" cy="2512352"/>
          </a:xfrm>
          <a:prstGeom prst="rect">
            <a:avLst/>
          </a:prstGeom>
        </p:spPr>
        <p:txBody>
          <a:bodyPr anchor="ctr"/>
          <a:lstStyle>
            <a:lvl1pPr algn="l"/>
          </a:lstStyle>
          <a:p>
            <a:r>
              <a:t>제의 행위의 매개체에서 시각적 이데올로기 장치로</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I. 서론…"/>
          <p:cNvSpPr txBox="1">
            <a:spLocks noGrp="1"/>
          </p:cNvSpPr>
          <p:nvPr>
            <p:ph type="body" idx="1"/>
          </p:nvPr>
        </p:nvSpPr>
        <p:spPr>
          <a:xfrm>
            <a:off x="557315" y="406136"/>
            <a:ext cx="23269370" cy="13082142"/>
          </a:xfrm>
          <a:prstGeom prst="rect">
            <a:avLst/>
          </a:prstGeom>
        </p:spPr>
        <p:txBody>
          <a:bodyPr numCol="1" spcCol="38100" anchor="ctr">
            <a:normAutofit fontScale="92500" lnSpcReduction="10000"/>
          </a:bodyPr>
          <a:lstStyle/>
          <a:p>
            <a:pPr marL="0" indent="0" algn="just" defTabSz="2170176">
              <a:lnSpc>
                <a:spcPct val="150000"/>
              </a:lnSpc>
              <a:spcBef>
                <a:spcPts val="2100"/>
              </a:spcBef>
              <a:buClrTx/>
              <a:buSzTx/>
              <a:buNone/>
              <a:defRPr sz="4450" b="1"/>
            </a:pPr>
            <a:r>
              <a:t>I. 서론 </a:t>
            </a:r>
          </a:p>
          <a:p>
            <a:pPr marL="0" indent="0" algn="just" defTabSz="406908">
              <a:lnSpc>
                <a:spcPct val="150000"/>
              </a:lnSpc>
              <a:spcBef>
                <a:spcPts val="0"/>
              </a:spcBef>
              <a:buClrTx/>
              <a:buSzTx/>
              <a:buNone/>
              <a:defRPr sz="4450">
                <a:latin typeface="Apple SD 산돌고딕 Neo 일반체"/>
                <a:ea typeface="Apple SD 산돌고딕 Neo 일반체"/>
                <a:cs typeface="Apple SD 산돌고딕 Neo 일반체"/>
                <a:sym typeface="Apple SD 산돌고딕 Neo 일반체"/>
              </a:defRPr>
            </a:pPr>
            <a:r>
              <a:t> 로마 제의에 사용된 기물들은 단순한 도구가 아니라 제의 행위의 구조와 상징체계를 형성하는 핵심 요소였다. 그중 파테라는 가장 널리 쓰인 제기로, 전통적으로 헌작을 위한 얕은 대접으로만 이해되어 왔다. 그러나 고고학 자료를 살펴보면 파테라는 재질, 크기, 장식 등이 매우 다양하며, 이는 단순한 기술적·경제적 차이를 넘어 사용자의 사회적 배경, 지역적 맥락, 종교적·정치적 의미까지 반영한다. 결국 파테라는 단일한 기능을 가진 도구라기보다, 사용되는 제식 환경에 따라 서로 다른 역할과 상징을 수행하는 관계적 기물이라고 볼 수 있다.</a:t>
            </a:r>
          </a:p>
          <a:p>
            <a:pPr marL="0" indent="0" algn="just" defTabSz="406908">
              <a:lnSpc>
                <a:spcPct val="150000"/>
              </a:lnSpc>
              <a:spcBef>
                <a:spcPts val="0"/>
              </a:spcBef>
              <a:buClrTx/>
              <a:buSzTx/>
              <a:buNone/>
              <a:defRPr sz="4450">
                <a:latin typeface="Apple SD 산돌고딕 Neo 일반체"/>
                <a:ea typeface="Apple SD 산돌고딕 Neo 일반체"/>
                <a:cs typeface="Apple SD 산돌고딕 Neo 일반체"/>
                <a:sym typeface="Apple SD 산돌고딕 Neo 일반체"/>
              </a:defRPr>
            </a:pPr>
            <a:r>
              <a:t> 특히 아우구스투스 시대의 시각 자료는 이러한 점을 잘 보여준다. 아우구스투스의 헌작 장면에서 파테라는 실제 제의를 재현한다기보다 황제의 피에타스와 권위를 수행적으로 드러내는 상징 장치가 되었고, 반면 &lt;평화의 제단&gt;의 파테라는 제의 행위자가 부재한 상태에서도 ‘국가적 평화’라는 정치적 담론을 시각적으로 구축하는 기호로 기능했다.</a:t>
            </a:r>
          </a:p>
          <a:p>
            <a:pPr marL="0" indent="0" algn="just" defTabSz="406908">
              <a:lnSpc>
                <a:spcPct val="150000"/>
              </a:lnSpc>
              <a:spcBef>
                <a:spcPts val="0"/>
              </a:spcBef>
              <a:buClrTx/>
              <a:buSzTx/>
              <a:buNone/>
              <a:defRPr sz="4450">
                <a:latin typeface="Apple SD 산돌고딕 Neo 일반체"/>
                <a:ea typeface="Apple SD 산돌고딕 Neo 일반체"/>
                <a:cs typeface="Apple SD 산돌고딕 Neo 일반체"/>
                <a:sym typeface="Apple SD 산돌고딕 Neo 일반체"/>
              </a:defRPr>
            </a:pPr>
            <a:r>
              <a:t>따라서 본 연구는 파테라가 동일한 형식을 유지하면서도 맥락에 따라 전혀 다른 수행성을 획득한다는 점에 주목한다. 이를 통해 로마 제의를 물질적이면서도 수행적인 체계로 이해할 필요성을 제기하고자 한다.</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2. 로마 제사용 기물 파테라의 개념 범위…"/>
          <p:cNvSpPr txBox="1">
            <a:spLocks noGrp="1"/>
          </p:cNvSpPr>
          <p:nvPr>
            <p:ph type="body" idx="1"/>
          </p:nvPr>
        </p:nvSpPr>
        <p:spPr>
          <a:xfrm>
            <a:off x="12392817" y="140533"/>
            <a:ext cx="11547818" cy="12491540"/>
          </a:xfrm>
          <a:prstGeom prst="rect">
            <a:avLst/>
          </a:prstGeom>
        </p:spPr>
        <p:txBody>
          <a:bodyPr numCol="1" spcCol="38100" anchor="ctr"/>
          <a:lstStyle/>
          <a:p>
            <a:pPr marL="0" indent="0" algn="just">
              <a:lnSpc>
                <a:spcPct val="150000"/>
              </a:lnSpc>
              <a:buClrTx/>
              <a:buSzTx/>
              <a:buNone/>
              <a:defRPr b="1"/>
            </a:pPr>
            <a:r>
              <a:t>2. 로마 제사용 기물 파테라의 개념 범위 </a:t>
            </a:r>
          </a:p>
          <a:p>
            <a:pPr marL="0" indent="0" algn="just">
              <a:lnSpc>
                <a:spcPct val="150000"/>
              </a:lnSpc>
              <a:buClrTx/>
              <a:buSzTx/>
              <a:buNone/>
            </a:pPr>
            <a:endParaRPr/>
          </a:p>
          <a:p>
            <a:pPr marL="0" indent="0" algn="just">
              <a:lnSpc>
                <a:spcPct val="150000"/>
              </a:lnSpc>
              <a:buClrTx/>
              <a:buSzTx/>
              <a:buNone/>
            </a:pPr>
            <a:r>
              <a:t>파테라: 파테라는 희랍의 피알레에서 기원하여 로마 사회에서 고유한 형태와 용례로 발전한 제의용 그릇. 주로 헌작에 사용됨. 낮고 넓게 열려 있으며, 액체를 따르기에 적합한 얕은 대접 형태.</a:t>
            </a:r>
          </a:p>
        </p:txBody>
      </p:sp>
      <p:pic>
        <p:nvPicPr>
          <p:cNvPr id="180" name="IMG_0761.jpeg" descr="IMG_0761.jpeg"/>
          <p:cNvPicPr>
            <a:picLocks noChangeAspect="1"/>
          </p:cNvPicPr>
          <p:nvPr/>
        </p:nvPicPr>
        <p:blipFill>
          <a:blip r:embed="rId2"/>
          <a:stretch>
            <a:fillRect/>
          </a:stretch>
        </p:blipFill>
        <p:spPr>
          <a:xfrm>
            <a:off x="413735" y="1617662"/>
            <a:ext cx="11144661" cy="7856773"/>
          </a:xfrm>
          <a:prstGeom prst="rect">
            <a:avLst/>
          </a:prstGeom>
          <a:ln w="12700">
            <a:miter lim="400000"/>
          </a:ln>
        </p:spPr>
      </p:pic>
      <p:sp>
        <p:nvSpPr>
          <p:cNvPr id="181" name="파테라, 청동, 신전 보물, 판노니아 인페리오르 출토, 헝가리 세케슈페헤르바르, 이슈트반 키랄리 박물관(István Király Múzeum) 소장.…"/>
          <p:cNvSpPr txBox="1"/>
          <p:nvPr/>
        </p:nvSpPr>
        <p:spPr>
          <a:xfrm>
            <a:off x="212156" y="9553454"/>
            <a:ext cx="11547819" cy="44457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pPr algn="just" defTabSz="1121663">
              <a:lnSpc>
                <a:spcPct val="150000"/>
              </a:lnSpc>
              <a:spcBef>
                <a:spcPts val="1100"/>
              </a:spcBef>
              <a:defRPr sz="3128" b="1"/>
            </a:pPr>
            <a:endParaRPr/>
          </a:p>
          <a:p>
            <a:pPr algn="just" defTabSz="210311">
              <a:lnSpc>
                <a:spcPct val="150000"/>
              </a:lnSpc>
              <a:spcBef>
                <a:spcPts val="0"/>
              </a:spcBef>
              <a:defRPr sz="3128" u="sng"/>
            </a:pPr>
            <a:r>
              <a:rPr u="none"/>
              <a:t>파테라, 청동, 신전 보물, 판노니아 인페리오르 출토, 헝가리 세케슈페헤르바르, 이슈트반 키랄리 박물관(István Király Múzeum) 소장. </a:t>
            </a:r>
          </a:p>
          <a:p>
            <a:pPr algn="just" defTabSz="210311">
              <a:lnSpc>
                <a:spcPct val="150000"/>
              </a:lnSpc>
              <a:spcBef>
                <a:spcPts val="0"/>
              </a:spcBef>
              <a:defRPr sz="3128" u="sng"/>
            </a:pPr>
            <a:endParaRPr u="none"/>
          </a:p>
          <a:p>
            <a:pPr algn="just" defTabSz="210311">
              <a:lnSpc>
                <a:spcPct val="150000"/>
              </a:lnSpc>
              <a:spcBef>
                <a:spcPts val="0"/>
              </a:spcBef>
              <a:defRPr sz="3128" u="sng"/>
            </a:pPr>
            <a:r>
              <a:rPr u="none"/>
              <a:t>ThesCRA I, Abb. 713. </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84000"/>
          </a:blip>
          <a:stretch>
            <a:fillRect/>
          </a:stretch>
        </p:blipFill>
        <p:spPr>
          <a:xfrm>
            <a:off x="0" y="8229600"/>
            <a:ext cx="24384000" cy="5486400"/>
          </a:xfrm>
          <a:prstGeom prst="rect">
            <a:avLst/>
          </a:prstGeom>
        </p:spPr>
      </p:pic>
      <p:pic>
        <p:nvPicPr>
          <p:cNvPr id="3" name="Picture 3"/>
          <p:cNvPicPr>
            <a:picLocks noChangeAspect="1"/>
          </p:cNvPicPr>
          <p:nvPr/>
        </p:nvPicPr>
        <p:blipFill>
          <a:blip r:embed="rId3">
            <a:alphaModFix amt="60000"/>
          </a:blip>
          <a:stretch>
            <a:fillRect/>
          </a:stretch>
        </p:blipFill>
        <p:spPr>
          <a:xfrm>
            <a:off x="2171700" y="7785100"/>
            <a:ext cx="2933700" cy="38100"/>
          </a:xfrm>
          <a:prstGeom prst="rect">
            <a:avLst/>
          </a:prstGeom>
        </p:spPr>
      </p:pic>
      <p:pic>
        <p:nvPicPr>
          <p:cNvPr id="4" name="Picture 4"/>
          <p:cNvPicPr>
            <a:picLocks noChangeAspect="1"/>
          </p:cNvPicPr>
          <p:nvPr/>
        </p:nvPicPr>
        <p:blipFill>
          <a:blip r:embed="rId3">
            <a:alphaModFix amt="60000"/>
          </a:blip>
          <a:stretch>
            <a:fillRect/>
          </a:stretch>
        </p:blipFill>
        <p:spPr>
          <a:xfrm>
            <a:off x="6362700" y="7785100"/>
            <a:ext cx="2933700" cy="38100"/>
          </a:xfrm>
          <a:prstGeom prst="rect">
            <a:avLst/>
          </a:prstGeom>
        </p:spPr>
      </p:pic>
      <p:pic>
        <p:nvPicPr>
          <p:cNvPr id="5" name="Picture 5"/>
          <p:cNvPicPr>
            <a:picLocks noChangeAspect="1"/>
          </p:cNvPicPr>
          <p:nvPr/>
        </p:nvPicPr>
        <p:blipFill>
          <a:blip r:embed="rId3">
            <a:alphaModFix amt="60000"/>
          </a:blip>
          <a:stretch>
            <a:fillRect/>
          </a:stretch>
        </p:blipFill>
        <p:spPr>
          <a:xfrm>
            <a:off x="10566400" y="7785100"/>
            <a:ext cx="2933700" cy="38100"/>
          </a:xfrm>
          <a:prstGeom prst="rect">
            <a:avLst/>
          </a:prstGeom>
        </p:spPr>
      </p:pic>
      <p:pic>
        <p:nvPicPr>
          <p:cNvPr id="6" name="Picture 6"/>
          <p:cNvPicPr>
            <a:picLocks noChangeAspect="1"/>
          </p:cNvPicPr>
          <p:nvPr/>
        </p:nvPicPr>
        <p:blipFill>
          <a:blip r:embed="rId3">
            <a:alphaModFix amt="60000"/>
          </a:blip>
          <a:stretch>
            <a:fillRect/>
          </a:stretch>
        </p:blipFill>
        <p:spPr>
          <a:xfrm>
            <a:off x="14757400" y="7785100"/>
            <a:ext cx="2933700" cy="38100"/>
          </a:xfrm>
          <a:prstGeom prst="rect">
            <a:avLst/>
          </a:prstGeom>
        </p:spPr>
      </p:pic>
      <p:pic>
        <p:nvPicPr>
          <p:cNvPr id="7" name="Picture 7"/>
          <p:cNvPicPr>
            <a:picLocks noChangeAspect="1"/>
          </p:cNvPicPr>
          <p:nvPr/>
        </p:nvPicPr>
        <p:blipFill>
          <a:blip r:embed="rId3">
            <a:alphaModFix amt="60000"/>
          </a:blip>
          <a:stretch>
            <a:fillRect/>
          </a:stretch>
        </p:blipFill>
        <p:spPr>
          <a:xfrm>
            <a:off x="18961100" y="7785100"/>
            <a:ext cx="2933700" cy="38100"/>
          </a:xfrm>
          <a:prstGeom prst="rect">
            <a:avLst/>
          </a:prstGeom>
        </p:spPr>
      </p:pic>
      <p:pic>
        <p:nvPicPr>
          <p:cNvPr id="8" name="Picture 8"/>
          <p:cNvPicPr>
            <a:picLocks noChangeAspect="1"/>
          </p:cNvPicPr>
          <p:nvPr/>
        </p:nvPicPr>
        <p:blipFill>
          <a:blip r:embed="rId4"/>
          <a:stretch>
            <a:fillRect/>
          </a:stretch>
        </p:blipFill>
        <p:spPr>
          <a:xfrm>
            <a:off x="2146300" y="2794000"/>
            <a:ext cx="6515100" cy="1346200"/>
          </a:xfrm>
          <a:prstGeom prst="rect">
            <a:avLst/>
          </a:prstGeom>
        </p:spPr>
      </p:pic>
      <p:pic>
        <p:nvPicPr>
          <p:cNvPr id="9" name="Picture 9"/>
          <p:cNvPicPr>
            <a:picLocks noChangeAspect="1"/>
          </p:cNvPicPr>
          <p:nvPr/>
        </p:nvPicPr>
        <p:blipFill>
          <a:blip r:embed="rId5"/>
          <a:stretch>
            <a:fillRect/>
          </a:stretch>
        </p:blipFill>
        <p:spPr>
          <a:xfrm>
            <a:off x="2159000" y="1473200"/>
            <a:ext cx="7315200" cy="1168400"/>
          </a:xfrm>
          <a:prstGeom prst="rect">
            <a:avLst/>
          </a:prstGeom>
        </p:spPr>
      </p:pic>
      <p:pic>
        <p:nvPicPr>
          <p:cNvPr id="10" name="Picture 10"/>
          <p:cNvPicPr>
            <a:picLocks noChangeAspect="1"/>
          </p:cNvPicPr>
          <p:nvPr/>
        </p:nvPicPr>
        <p:blipFill>
          <a:blip r:embed="rId6"/>
          <a:stretch>
            <a:fillRect/>
          </a:stretch>
        </p:blipFill>
        <p:spPr>
          <a:xfrm>
            <a:off x="2171700" y="8102600"/>
            <a:ext cx="3098800" cy="723900"/>
          </a:xfrm>
          <a:prstGeom prst="rect">
            <a:avLst/>
          </a:prstGeom>
        </p:spPr>
      </p:pic>
      <p:pic>
        <p:nvPicPr>
          <p:cNvPr id="11" name="Picture 11"/>
          <p:cNvPicPr>
            <a:picLocks noChangeAspect="1"/>
          </p:cNvPicPr>
          <p:nvPr/>
        </p:nvPicPr>
        <p:blipFill>
          <a:blip r:embed="rId7"/>
          <a:stretch>
            <a:fillRect/>
          </a:stretch>
        </p:blipFill>
        <p:spPr>
          <a:xfrm>
            <a:off x="10566400" y="8102600"/>
            <a:ext cx="3098800" cy="711200"/>
          </a:xfrm>
          <a:prstGeom prst="rect">
            <a:avLst/>
          </a:prstGeom>
        </p:spPr>
      </p:pic>
      <p:pic>
        <p:nvPicPr>
          <p:cNvPr id="12" name="Picture 12"/>
          <p:cNvPicPr>
            <a:picLocks noChangeAspect="1"/>
          </p:cNvPicPr>
          <p:nvPr/>
        </p:nvPicPr>
        <p:blipFill>
          <a:blip r:embed="rId8"/>
          <a:stretch>
            <a:fillRect/>
          </a:stretch>
        </p:blipFill>
        <p:spPr>
          <a:xfrm>
            <a:off x="18961100" y="8102600"/>
            <a:ext cx="3098800" cy="711200"/>
          </a:xfrm>
          <a:prstGeom prst="rect">
            <a:avLst/>
          </a:prstGeom>
        </p:spPr>
      </p:pic>
      <p:pic>
        <p:nvPicPr>
          <p:cNvPr id="13" name="Picture 13"/>
          <p:cNvPicPr>
            <a:picLocks noChangeAspect="1"/>
          </p:cNvPicPr>
          <p:nvPr/>
        </p:nvPicPr>
        <p:blipFill>
          <a:blip r:embed="rId9">
            <a:alphaModFix amt="70000"/>
          </a:blip>
          <a:stretch>
            <a:fillRect/>
          </a:stretch>
        </p:blipFill>
        <p:spPr>
          <a:xfrm>
            <a:off x="2171700" y="9271000"/>
            <a:ext cx="3098800" cy="482600"/>
          </a:xfrm>
          <a:prstGeom prst="rect">
            <a:avLst/>
          </a:prstGeom>
        </p:spPr>
      </p:pic>
      <p:pic>
        <p:nvPicPr>
          <p:cNvPr id="14" name="Picture 14"/>
          <p:cNvPicPr>
            <a:picLocks noChangeAspect="1"/>
          </p:cNvPicPr>
          <p:nvPr/>
        </p:nvPicPr>
        <p:blipFill>
          <a:blip r:embed="rId10">
            <a:alphaModFix amt="70000"/>
          </a:blip>
          <a:stretch>
            <a:fillRect/>
          </a:stretch>
        </p:blipFill>
        <p:spPr>
          <a:xfrm>
            <a:off x="2171700" y="9753600"/>
            <a:ext cx="3098800" cy="342900"/>
          </a:xfrm>
          <a:prstGeom prst="rect">
            <a:avLst/>
          </a:prstGeom>
        </p:spPr>
      </p:pic>
      <p:pic>
        <p:nvPicPr>
          <p:cNvPr id="15" name="Picture 15"/>
          <p:cNvPicPr>
            <a:picLocks noChangeAspect="1"/>
          </p:cNvPicPr>
          <p:nvPr/>
        </p:nvPicPr>
        <p:blipFill>
          <a:blip r:embed="rId11">
            <a:alphaModFix amt="70000"/>
          </a:blip>
          <a:stretch>
            <a:fillRect/>
          </a:stretch>
        </p:blipFill>
        <p:spPr>
          <a:xfrm>
            <a:off x="18961100" y="9271000"/>
            <a:ext cx="3098800" cy="482600"/>
          </a:xfrm>
          <a:prstGeom prst="rect">
            <a:avLst/>
          </a:prstGeom>
        </p:spPr>
      </p:pic>
      <p:pic>
        <p:nvPicPr>
          <p:cNvPr id="16" name="Picture 16"/>
          <p:cNvPicPr>
            <a:picLocks noChangeAspect="1"/>
          </p:cNvPicPr>
          <p:nvPr/>
        </p:nvPicPr>
        <p:blipFill>
          <a:blip r:embed="rId12">
            <a:alphaModFix amt="70000"/>
          </a:blip>
          <a:stretch>
            <a:fillRect/>
          </a:stretch>
        </p:blipFill>
        <p:spPr>
          <a:xfrm>
            <a:off x="18961100" y="9944100"/>
            <a:ext cx="3098800" cy="482600"/>
          </a:xfrm>
          <a:prstGeom prst="rect">
            <a:avLst/>
          </a:prstGeom>
        </p:spPr>
      </p:pic>
      <p:pic>
        <p:nvPicPr>
          <p:cNvPr id="17" name="Picture 17"/>
          <p:cNvPicPr>
            <a:picLocks noChangeAspect="1"/>
          </p:cNvPicPr>
          <p:nvPr/>
        </p:nvPicPr>
        <p:blipFill>
          <a:blip r:embed="rId13"/>
          <a:stretch>
            <a:fillRect/>
          </a:stretch>
        </p:blipFill>
        <p:spPr>
          <a:xfrm>
            <a:off x="2171700" y="6489700"/>
            <a:ext cx="1574800" cy="1092200"/>
          </a:xfrm>
          <a:prstGeom prst="rect">
            <a:avLst/>
          </a:prstGeom>
        </p:spPr>
      </p:pic>
      <p:pic>
        <p:nvPicPr>
          <p:cNvPr id="18" name="Picture 18"/>
          <p:cNvPicPr>
            <a:picLocks noChangeAspect="1"/>
          </p:cNvPicPr>
          <p:nvPr/>
        </p:nvPicPr>
        <p:blipFill>
          <a:blip r:embed="rId14"/>
          <a:stretch>
            <a:fillRect/>
          </a:stretch>
        </p:blipFill>
        <p:spPr>
          <a:xfrm>
            <a:off x="6362700" y="6489700"/>
            <a:ext cx="1574800" cy="1092200"/>
          </a:xfrm>
          <a:prstGeom prst="rect">
            <a:avLst/>
          </a:prstGeom>
        </p:spPr>
      </p:pic>
      <p:pic>
        <p:nvPicPr>
          <p:cNvPr id="19" name="Picture 19"/>
          <p:cNvPicPr>
            <a:picLocks noChangeAspect="1"/>
          </p:cNvPicPr>
          <p:nvPr/>
        </p:nvPicPr>
        <p:blipFill>
          <a:blip r:embed="rId15"/>
          <a:stretch>
            <a:fillRect/>
          </a:stretch>
        </p:blipFill>
        <p:spPr>
          <a:xfrm>
            <a:off x="10566400" y="6489700"/>
            <a:ext cx="1574800" cy="1092200"/>
          </a:xfrm>
          <a:prstGeom prst="rect">
            <a:avLst/>
          </a:prstGeom>
        </p:spPr>
      </p:pic>
      <p:pic>
        <p:nvPicPr>
          <p:cNvPr id="20" name="Picture 20"/>
          <p:cNvPicPr>
            <a:picLocks noChangeAspect="1"/>
          </p:cNvPicPr>
          <p:nvPr/>
        </p:nvPicPr>
        <p:blipFill>
          <a:blip r:embed="rId16"/>
          <a:stretch>
            <a:fillRect/>
          </a:stretch>
        </p:blipFill>
        <p:spPr>
          <a:xfrm>
            <a:off x="14757400" y="6489700"/>
            <a:ext cx="1574800" cy="1092200"/>
          </a:xfrm>
          <a:prstGeom prst="rect">
            <a:avLst/>
          </a:prstGeom>
        </p:spPr>
      </p:pic>
      <p:pic>
        <p:nvPicPr>
          <p:cNvPr id="21" name="Picture 21"/>
          <p:cNvPicPr>
            <a:picLocks noChangeAspect="1"/>
          </p:cNvPicPr>
          <p:nvPr/>
        </p:nvPicPr>
        <p:blipFill>
          <a:blip r:embed="rId17"/>
          <a:stretch>
            <a:fillRect/>
          </a:stretch>
        </p:blipFill>
        <p:spPr>
          <a:xfrm>
            <a:off x="18961100" y="6489700"/>
            <a:ext cx="1574800" cy="1092200"/>
          </a:xfrm>
          <a:prstGeom prst="rect">
            <a:avLst/>
          </a:prstGeom>
        </p:spPr>
      </p:pic>
      <p:pic>
        <p:nvPicPr>
          <p:cNvPr id="22" name="Picture 22"/>
          <p:cNvPicPr>
            <a:picLocks noChangeAspect="1"/>
          </p:cNvPicPr>
          <p:nvPr/>
        </p:nvPicPr>
        <p:blipFill>
          <a:blip r:embed="rId18"/>
          <a:stretch>
            <a:fillRect/>
          </a:stretch>
        </p:blipFill>
        <p:spPr>
          <a:xfrm>
            <a:off x="6362700" y="8102600"/>
            <a:ext cx="3098800" cy="711200"/>
          </a:xfrm>
          <a:prstGeom prst="rect">
            <a:avLst/>
          </a:prstGeom>
        </p:spPr>
      </p:pic>
      <p:pic>
        <p:nvPicPr>
          <p:cNvPr id="23" name="Picture 23"/>
          <p:cNvPicPr>
            <a:picLocks noChangeAspect="1"/>
          </p:cNvPicPr>
          <p:nvPr/>
        </p:nvPicPr>
        <p:blipFill>
          <a:blip r:embed="rId19">
            <a:alphaModFix amt="70000"/>
          </a:blip>
          <a:stretch>
            <a:fillRect/>
          </a:stretch>
        </p:blipFill>
        <p:spPr>
          <a:xfrm>
            <a:off x="6362700" y="9271000"/>
            <a:ext cx="3098800" cy="482600"/>
          </a:xfrm>
          <a:prstGeom prst="rect">
            <a:avLst/>
          </a:prstGeom>
        </p:spPr>
      </p:pic>
      <p:pic>
        <p:nvPicPr>
          <p:cNvPr id="24" name="Picture 24"/>
          <p:cNvPicPr>
            <a:picLocks noChangeAspect="1"/>
          </p:cNvPicPr>
          <p:nvPr/>
        </p:nvPicPr>
        <p:blipFill>
          <a:blip r:embed="rId20"/>
          <a:stretch>
            <a:fillRect/>
          </a:stretch>
        </p:blipFill>
        <p:spPr>
          <a:xfrm>
            <a:off x="14757400" y="8102600"/>
            <a:ext cx="3098800" cy="723900"/>
          </a:xfrm>
          <a:prstGeom prst="rect">
            <a:avLst/>
          </a:prstGeom>
        </p:spPr>
      </p:pic>
      <p:pic>
        <p:nvPicPr>
          <p:cNvPr id="25" name="Picture 25"/>
          <p:cNvPicPr>
            <a:picLocks noChangeAspect="1"/>
          </p:cNvPicPr>
          <p:nvPr/>
        </p:nvPicPr>
        <p:blipFill>
          <a:blip r:embed="rId21">
            <a:alphaModFix amt="70000"/>
          </a:blip>
          <a:stretch>
            <a:fillRect/>
          </a:stretch>
        </p:blipFill>
        <p:spPr>
          <a:xfrm>
            <a:off x="10566400" y="9271000"/>
            <a:ext cx="3098800" cy="482600"/>
          </a:xfrm>
          <a:prstGeom prst="rect">
            <a:avLst/>
          </a:prstGeom>
        </p:spPr>
      </p:pic>
      <p:pic>
        <p:nvPicPr>
          <p:cNvPr id="26" name="Picture 26"/>
          <p:cNvPicPr>
            <a:picLocks noChangeAspect="1"/>
          </p:cNvPicPr>
          <p:nvPr/>
        </p:nvPicPr>
        <p:blipFill>
          <a:blip r:embed="rId22">
            <a:alphaModFix amt="70000"/>
          </a:blip>
          <a:stretch>
            <a:fillRect/>
          </a:stretch>
        </p:blipFill>
        <p:spPr>
          <a:xfrm>
            <a:off x="10566400" y="9944100"/>
            <a:ext cx="3098800" cy="482600"/>
          </a:xfrm>
          <a:prstGeom prst="rect">
            <a:avLst/>
          </a:prstGeom>
        </p:spPr>
      </p:pic>
      <p:pic>
        <p:nvPicPr>
          <p:cNvPr id="27" name="Picture 27"/>
          <p:cNvPicPr>
            <a:picLocks noChangeAspect="1"/>
          </p:cNvPicPr>
          <p:nvPr/>
        </p:nvPicPr>
        <p:blipFill>
          <a:blip r:embed="rId23">
            <a:alphaModFix amt="70000"/>
          </a:blip>
          <a:stretch>
            <a:fillRect/>
          </a:stretch>
        </p:blipFill>
        <p:spPr>
          <a:xfrm>
            <a:off x="10566400" y="10629900"/>
            <a:ext cx="3098800" cy="482600"/>
          </a:xfrm>
          <a:prstGeom prst="rect">
            <a:avLst/>
          </a:prstGeom>
        </p:spPr>
      </p:pic>
      <p:pic>
        <p:nvPicPr>
          <p:cNvPr id="28" name="Picture 28"/>
          <p:cNvPicPr>
            <a:picLocks noChangeAspect="1"/>
          </p:cNvPicPr>
          <p:nvPr/>
        </p:nvPicPr>
        <p:blipFill>
          <a:blip r:embed="rId24">
            <a:alphaModFix amt="70000"/>
          </a:blip>
          <a:stretch>
            <a:fillRect/>
          </a:stretch>
        </p:blipFill>
        <p:spPr>
          <a:xfrm>
            <a:off x="6337300" y="9944100"/>
            <a:ext cx="3098800" cy="482600"/>
          </a:xfrm>
          <a:prstGeom prst="rect">
            <a:avLst/>
          </a:prstGeom>
        </p:spPr>
      </p:pic>
      <p:pic>
        <p:nvPicPr>
          <p:cNvPr id="29" name="Picture 29"/>
          <p:cNvPicPr>
            <a:picLocks noChangeAspect="1"/>
          </p:cNvPicPr>
          <p:nvPr/>
        </p:nvPicPr>
        <p:blipFill>
          <a:blip r:embed="rId25">
            <a:alphaModFix amt="70000"/>
          </a:blip>
          <a:stretch>
            <a:fillRect/>
          </a:stretch>
        </p:blipFill>
        <p:spPr>
          <a:xfrm>
            <a:off x="6362700" y="10629900"/>
            <a:ext cx="3098800" cy="482600"/>
          </a:xfrm>
          <a:prstGeom prst="rect">
            <a:avLst/>
          </a:prstGeom>
        </p:spPr>
      </p:pic>
      <p:pic>
        <p:nvPicPr>
          <p:cNvPr id="30" name="Picture 30"/>
          <p:cNvPicPr>
            <a:picLocks noChangeAspect="1"/>
          </p:cNvPicPr>
          <p:nvPr/>
        </p:nvPicPr>
        <p:blipFill>
          <a:blip r:embed="rId26">
            <a:alphaModFix amt="70000"/>
          </a:blip>
          <a:stretch>
            <a:fillRect/>
          </a:stretch>
        </p:blipFill>
        <p:spPr>
          <a:xfrm>
            <a:off x="14757400" y="9271000"/>
            <a:ext cx="2794000" cy="82550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피알레, 기원전 500년경, 직경 19.5cm, 아티카,  메트로폴리탄 박물관…"/>
          <p:cNvSpPr txBox="1">
            <a:spLocks noGrp="1"/>
          </p:cNvSpPr>
          <p:nvPr>
            <p:ph type="body" sz="half" idx="1"/>
          </p:nvPr>
        </p:nvSpPr>
        <p:spPr>
          <a:xfrm>
            <a:off x="368868" y="9892855"/>
            <a:ext cx="23646264" cy="3098443"/>
          </a:xfrm>
          <a:prstGeom prst="rect">
            <a:avLst/>
          </a:prstGeom>
        </p:spPr>
        <p:txBody>
          <a:bodyPr numCol="1" spcCol="38100" anchor="ctr"/>
          <a:lstStyle/>
          <a:p>
            <a:pPr marL="0" indent="0" algn="just" defTabSz="1560575">
              <a:spcBef>
                <a:spcPts val="1500"/>
              </a:spcBef>
              <a:buClrTx/>
              <a:buSzTx/>
              <a:buNone/>
              <a:defRPr sz="2880"/>
            </a:pPr>
            <a:endParaRPr/>
          </a:p>
          <a:p>
            <a:pPr marL="0" indent="0" algn="just" defTabSz="1560575">
              <a:spcBef>
                <a:spcPts val="1500"/>
              </a:spcBef>
              <a:buClrTx/>
              <a:buSzTx/>
              <a:buNone/>
              <a:defRPr sz="3008"/>
            </a:pPr>
            <a:r>
              <a:t>피알레, 기원전 500년경, 직경 19.5cm, 아티카,  메트로폴리탄 박물관</a:t>
            </a:r>
          </a:p>
          <a:p>
            <a:pPr marL="0" indent="0" algn="just" defTabSz="1560575">
              <a:spcBef>
                <a:spcPts val="1500"/>
              </a:spcBef>
              <a:buClrTx/>
              <a:buSzTx/>
              <a:buNone/>
              <a:defRPr sz="3008"/>
            </a:pPr>
            <a:r>
              <a:t>바닥 뒷면 오목한 부분에 손가락을 끼우면 엄지 손가락이 정확하게 입술에 닿는 구조로 만들어짐. </a:t>
            </a:r>
          </a:p>
          <a:p>
            <a:pPr marL="0" indent="0" algn="just" defTabSz="1560575">
              <a:spcBef>
                <a:spcPts val="1500"/>
              </a:spcBef>
              <a:buClrTx/>
              <a:buSzTx/>
              <a:buNone/>
              <a:defRPr sz="2880"/>
            </a:pPr>
            <a:endParaRPr/>
          </a:p>
          <a:p>
            <a:pPr marL="0" indent="0" algn="just" defTabSz="1560575">
              <a:spcBef>
                <a:spcPts val="1500"/>
              </a:spcBef>
              <a:buClrTx/>
              <a:buSzTx/>
              <a:buNone/>
              <a:defRPr sz="2880"/>
            </a:pPr>
            <a:r>
              <a:rPr u="sng">
                <a:hlinkClick r:id="rId2"/>
              </a:rPr>
              <a:t>https://www.metmuseum.org/art/collection/search/255530</a:t>
            </a:r>
          </a:p>
        </p:txBody>
      </p:sp>
      <p:pic>
        <p:nvPicPr>
          <p:cNvPr id="184" name="main-image.jpeg" descr="main-image.jpeg"/>
          <p:cNvPicPr>
            <a:picLocks noChangeAspect="1"/>
          </p:cNvPicPr>
          <p:nvPr/>
        </p:nvPicPr>
        <p:blipFill>
          <a:blip r:embed="rId3"/>
          <a:stretch>
            <a:fillRect/>
          </a:stretch>
        </p:blipFill>
        <p:spPr>
          <a:xfrm>
            <a:off x="9512" y="70394"/>
            <a:ext cx="12652987" cy="9489741"/>
          </a:xfrm>
          <a:prstGeom prst="rect">
            <a:avLst/>
          </a:prstGeom>
          <a:ln w="12700">
            <a:miter lim="400000"/>
          </a:ln>
        </p:spPr>
      </p:pic>
      <p:pic>
        <p:nvPicPr>
          <p:cNvPr id="185" name="main-image.jpeg" descr="main-image.jpeg"/>
          <p:cNvPicPr>
            <a:picLocks noChangeAspect="1"/>
          </p:cNvPicPr>
          <p:nvPr/>
        </p:nvPicPr>
        <p:blipFill>
          <a:blip r:embed="rId4"/>
          <a:stretch>
            <a:fillRect/>
          </a:stretch>
        </p:blipFill>
        <p:spPr>
          <a:xfrm>
            <a:off x="11725524" y="70394"/>
            <a:ext cx="12652986" cy="9489741"/>
          </a:xfrm>
          <a:prstGeom prst="rect">
            <a:avLst/>
          </a:prstGeom>
          <a:ln w="12700">
            <a:miter lim="400000"/>
          </a:ln>
        </p:spPr>
      </p:pic>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 name="IMG_3223.jpeg" descr="IMG_3223.jpeg"/>
          <p:cNvPicPr>
            <a:picLocks noChangeAspect="1"/>
          </p:cNvPicPr>
          <p:nvPr/>
        </p:nvPicPr>
        <p:blipFill>
          <a:blip r:embed="rId2"/>
          <a:stretch>
            <a:fillRect/>
          </a:stretch>
        </p:blipFill>
        <p:spPr>
          <a:xfrm>
            <a:off x="28649" y="0"/>
            <a:ext cx="12979288" cy="13716001"/>
          </a:xfrm>
          <a:prstGeom prst="rect">
            <a:avLst/>
          </a:prstGeom>
          <a:ln w="12700">
            <a:miter lim="400000"/>
          </a:ln>
        </p:spPr>
      </p:pic>
      <p:sp>
        <p:nvSpPr>
          <p:cNvPr id="188" name="파테라…"/>
          <p:cNvSpPr txBox="1"/>
          <p:nvPr/>
        </p:nvSpPr>
        <p:spPr>
          <a:xfrm>
            <a:off x="13640353" y="2233202"/>
            <a:ext cx="10178996" cy="112755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pPr algn="just">
              <a:defRPr sz="4600"/>
            </a:pPr>
            <a:r>
              <a:t>파테라</a:t>
            </a:r>
          </a:p>
          <a:p>
            <a:pPr algn="just">
              <a:defRPr sz="4600"/>
            </a:pPr>
            <a:r>
              <a:t>중앙 돌출부, 청동, 손잡이 없음(59)</a:t>
            </a:r>
          </a:p>
          <a:p>
            <a:pPr algn="just">
              <a:defRPr sz="4600"/>
            </a:pPr>
            <a:r>
              <a:t>중앙 돌출부, 청동, 손잡이 있음(60)</a:t>
            </a:r>
          </a:p>
          <a:p>
            <a:pPr algn="just">
              <a:defRPr sz="4600"/>
            </a:pPr>
            <a:r>
              <a:t>중앙 돌출부, 토기, 손잡이 있음(61)</a:t>
            </a:r>
          </a:p>
          <a:p>
            <a:pPr algn="just">
              <a:defRPr sz="4600"/>
            </a:pPr>
            <a:r>
              <a:t>중앙 돌출부 없음, 금속제/유리, 오늘날 카세롤이라고 부르는 유형(62)</a:t>
            </a:r>
          </a:p>
          <a:p>
            <a:pPr algn="just"/>
            <a:endParaRPr/>
          </a:p>
          <a:p>
            <a:pPr algn="just">
              <a:defRPr sz="3800"/>
            </a:pPr>
            <a:endParaRPr/>
          </a:p>
          <a:p>
            <a:pPr algn="just">
              <a:defRPr sz="3800"/>
            </a:pPr>
            <a:r>
              <a:t>Hilgers (1969), 71. </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Um 300 v. Chr.  Keramik, italisch, Apullien,  Höhe: 26,5 cm, Durchmesser: 26,3 cm, Weitere Maßangaben: L (mit Henkel) 44,2 cm…"/>
          <p:cNvSpPr txBox="1">
            <a:spLocks noGrp="1"/>
          </p:cNvSpPr>
          <p:nvPr>
            <p:ph type="body" sz="half" idx="1"/>
          </p:nvPr>
        </p:nvSpPr>
        <p:spPr>
          <a:xfrm>
            <a:off x="963839" y="10473480"/>
            <a:ext cx="21844001" cy="3150622"/>
          </a:xfrm>
          <a:prstGeom prst="rect">
            <a:avLst/>
          </a:prstGeom>
        </p:spPr>
        <p:txBody>
          <a:bodyPr numCol="1" spcCol="38100" anchor="ctr"/>
          <a:lstStyle/>
          <a:p>
            <a:pPr marL="0" indent="0" algn="just">
              <a:lnSpc>
                <a:spcPct val="120000"/>
              </a:lnSpc>
              <a:buClrTx/>
              <a:buSzTx/>
              <a:buNone/>
              <a:defRPr sz="4400"/>
            </a:pPr>
            <a:r>
              <a:t>Um 300 v. Chr.  Keramik, italisch, Apullien,  Höhe: 26,5 cm</a:t>
            </a:r>
            <a:r>
              <a:rPr>
                <a:solidFill>
                  <a:srgbClr val="808080"/>
                </a:solidFill>
              </a:rPr>
              <a:t>, </a:t>
            </a:r>
            <a:r>
              <a:t>Durchmesser: 26,3 cm</a:t>
            </a:r>
            <a:r>
              <a:rPr>
                <a:solidFill>
                  <a:srgbClr val="808080"/>
                </a:solidFill>
              </a:rPr>
              <a:t>, </a:t>
            </a:r>
            <a:r>
              <a:t>Weitere Maßangaben: L (mit Henkel) 44,2 cm</a:t>
            </a:r>
          </a:p>
          <a:p>
            <a:pPr marL="0" indent="0" algn="just">
              <a:lnSpc>
                <a:spcPct val="120000"/>
              </a:lnSpc>
              <a:buClrTx/>
              <a:buSzTx/>
              <a:buNone/>
            </a:pPr>
            <a:r>
              <a:rPr sz="3900" u="sng">
                <a:hlinkClick r:id="rId2"/>
              </a:rPr>
              <a:t>https://arachne.dainst.org/entity/1177750</a:t>
            </a:r>
            <a:r>
              <a:t> </a:t>
            </a:r>
          </a:p>
        </p:txBody>
      </p:sp>
      <p:pic>
        <p:nvPicPr>
          <p:cNvPr id="191" name="Unknown.jpeg" descr="Unknown.jpeg"/>
          <p:cNvPicPr>
            <a:picLocks noChangeAspect="1"/>
          </p:cNvPicPr>
          <p:nvPr/>
        </p:nvPicPr>
        <p:blipFill>
          <a:blip r:embed="rId3"/>
          <a:stretch>
            <a:fillRect/>
          </a:stretch>
        </p:blipFill>
        <p:spPr>
          <a:xfrm>
            <a:off x="1069526" y="323387"/>
            <a:ext cx="21632626" cy="9662574"/>
          </a:xfrm>
          <a:prstGeom prst="rect">
            <a:avLst/>
          </a:prstGeom>
          <a:ln w="12700">
            <a:miter lim="400000"/>
          </a:ln>
        </p:spPr>
      </p:pic>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파테라와 병을 나르는 모습, 프레스코, 베티우스가의 집, 아트리움. 폼페이…"/>
          <p:cNvSpPr txBox="1">
            <a:spLocks noGrp="1"/>
          </p:cNvSpPr>
          <p:nvPr>
            <p:ph type="body" sz="quarter" idx="1"/>
          </p:nvPr>
        </p:nvSpPr>
        <p:spPr>
          <a:xfrm>
            <a:off x="13001054" y="9656323"/>
            <a:ext cx="11003098" cy="3529402"/>
          </a:xfrm>
          <a:prstGeom prst="rect">
            <a:avLst/>
          </a:prstGeom>
        </p:spPr>
        <p:txBody>
          <a:bodyPr numCol="1" spcCol="38100" anchor="ctr">
            <a:normAutofit fontScale="92500" lnSpcReduction="10000"/>
          </a:bodyPr>
          <a:lstStyle/>
          <a:p>
            <a:pPr marL="0" indent="0" algn="just" defTabSz="1901951">
              <a:lnSpc>
                <a:spcPct val="150000"/>
              </a:lnSpc>
              <a:spcBef>
                <a:spcPts val="1800"/>
              </a:spcBef>
              <a:buClrTx/>
              <a:buSzTx/>
              <a:buNone/>
              <a:defRPr sz="3743"/>
            </a:pPr>
            <a:r>
              <a:t>파테라와 병을 나르는 모습, 프레스코, 베티우스가의 집, 아트리움. 폼페이</a:t>
            </a:r>
          </a:p>
          <a:p>
            <a:pPr marL="0" indent="0" algn="just" defTabSz="1901951">
              <a:lnSpc>
                <a:spcPct val="150000"/>
              </a:lnSpc>
              <a:spcBef>
                <a:spcPts val="1800"/>
              </a:spcBef>
              <a:buClrTx/>
              <a:buSzTx/>
              <a:buNone/>
              <a:defRPr sz="3743"/>
            </a:pPr>
            <a:endParaRPr/>
          </a:p>
          <a:p>
            <a:pPr marL="0" indent="0" algn="just" defTabSz="1901951">
              <a:lnSpc>
                <a:spcPct val="150000"/>
              </a:lnSpc>
              <a:spcBef>
                <a:spcPts val="1800"/>
              </a:spcBef>
              <a:buClrTx/>
              <a:buSzTx/>
              <a:buNone/>
              <a:defRPr sz="3120"/>
            </a:pPr>
            <a:r>
              <a:t>Fless (1995), Taf. 26-1.</a:t>
            </a:r>
          </a:p>
        </p:txBody>
      </p:sp>
      <p:pic>
        <p:nvPicPr>
          <p:cNvPr id="194" name="IMG_3231.jpeg" descr="IMG_3231.jpeg"/>
          <p:cNvPicPr>
            <a:picLocks noChangeAspect="1"/>
          </p:cNvPicPr>
          <p:nvPr/>
        </p:nvPicPr>
        <p:blipFill>
          <a:blip r:embed="rId2"/>
          <a:stretch>
            <a:fillRect/>
          </a:stretch>
        </p:blipFill>
        <p:spPr>
          <a:xfrm>
            <a:off x="132247" y="0"/>
            <a:ext cx="12360208" cy="13716001"/>
          </a:xfrm>
          <a:prstGeom prst="rect">
            <a:avLst/>
          </a:prstGeom>
          <a:ln w="12700">
            <a:miter lim="400000"/>
          </a:ln>
        </p:spPr>
      </p:pic>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로마의 건국과 성장과 관련된 신들과 전설적인 인물로 장식된 은제 파테라(제의용 그릇)이다. 손잡이 맨 위에는 유노 혹은 디아나의 흉상이 있으며, 그 아래에는 로물루스와 레무스의 부모인 마르스와 레아 실비아, 그리고 두 쿠피도가 함께 묘사되었다.  홈이 새겨진 그릇 내부의 중앙 메달리온에는 우미의 여신이 장식되어 있다."/>
          <p:cNvSpPr txBox="1">
            <a:spLocks noGrp="1"/>
          </p:cNvSpPr>
          <p:nvPr>
            <p:ph type="body" sz="quarter" idx="1"/>
          </p:nvPr>
        </p:nvSpPr>
        <p:spPr>
          <a:xfrm>
            <a:off x="427193" y="11217126"/>
            <a:ext cx="23529613" cy="2209843"/>
          </a:xfrm>
          <a:prstGeom prst="rect">
            <a:avLst/>
          </a:prstGeom>
        </p:spPr>
        <p:txBody>
          <a:bodyPr numCol="1" spcCol="38100" anchor="ctr"/>
          <a:lstStyle>
            <a:lvl1pPr marL="0" indent="0" algn="just" defTabSz="457200">
              <a:lnSpc>
                <a:spcPct val="120000"/>
              </a:lnSpc>
              <a:spcBef>
                <a:spcPts val="0"/>
              </a:spcBef>
              <a:buClrTx/>
              <a:buSzTx/>
              <a:buNone/>
              <a:defRPr sz="3900"/>
            </a:lvl1pPr>
          </a:lstStyle>
          <a:p>
            <a:r>
              <a:t>로마의 건국과 성장과 관련된 신들과 전설적인 인물로 장식된 은제 파테라(제의용 그릇)이다. 손잡이 맨 위에는 유노 혹은 디아나의 흉상이 있으며, 그 아래에는 로물루스와 레무스의 부모인 마르스와 레아 실비아, 그리고 두 쿠피도가 함께 묘사되었다.  홈이 새겨진 그릇 내부의 중앙 메달리온에는 우미의 여신이 장식되어 있다.</a:t>
            </a:r>
          </a:p>
        </p:txBody>
      </p:sp>
      <p:pic>
        <p:nvPicPr>
          <p:cNvPr id="197" name="스크린샷 2025-11-09 오후 3.45.19.png" descr="스크린샷 2025-11-09 오후 3.45.19.png"/>
          <p:cNvPicPr>
            <a:picLocks noChangeAspect="1"/>
          </p:cNvPicPr>
          <p:nvPr/>
        </p:nvPicPr>
        <p:blipFill>
          <a:blip r:embed="rId2"/>
          <a:stretch>
            <a:fillRect/>
          </a:stretch>
        </p:blipFill>
        <p:spPr>
          <a:xfrm>
            <a:off x="188381" y="157409"/>
            <a:ext cx="14421080" cy="10654381"/>
          </a:xfrm>
          <a:prstGeom prst="rect">
            <a:avLst/>
          </a:prstGeom>
          <a:ln w="12700">
            <a:miter lim="400000"/>
          </a:ln>
        </p:spPr>
      </p:pic>
      <p:sp>
        <p:nvSpPr>
          <p:cNvPr id="198" name="손잡이 달린 파테라…"/>
          <p:cNvSpPr txBox="1"/>
          <p:nvPr/>
        </p:nvSpPr>
        <p:spPr>
          <a:xfrm>
            <a:off x="15099709" y="1141350"/>
            <a:ext cx="8532680" cy="90800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pPr algn="just">
              <a:lnSpc>
                <a:spcPct val="120000"/>
              </a:lnSpc>
              <a:defRPr sz="4100"/>
            </a:pPr>
            <a:r>
              <a:t>손잡이 달린 파테라</a:t>
            </a:r>
          </a:p>
          <a:p>
            <a:pPr algn="just">
              <a:lnSpc>
                <a:spcPct val="120000"/>
              </a:lnSpc>
              <a:defRPr sz="4100"/>
            </a:pPr>
            <a:r>
              <a:t>기원후 2세기경, 은, 직경 13.7 cm</a:t>
            </a:r>
          </a:p>
          <a:p>
            <a:pPr algn="just">
              <a:lnSpc>
                <a:spcPct val="120000"/>
              </a:lnSpc>
              <a:defRPr sz="4100"/>
            </a:pPr>
            <a:r>
              <a:t>©The Trustees of the British Museum </a:t>
            </a:r>
          </a:p>
          <a:p>
            <a:pPr algn="just">
              <a:lnSpc>
                <a:spcPct val="120000"/>
              </a:lnSpc>
              <a:defRPr sz="3700"/>
            </a:pPr>
            <a:endParaRPr/>
          </a:p>
          <a:p>
            <a:pPr algn="just">
              <a:lnSpc>
                <a:spcPct val="120000"/>
              </a:lnSpc>
              <a:defRPr sz="3700"/>
            </a:pPr>
            <a:r>
              <a:t>출처: https://www.britishmuseum.org/collection/object/G_1902-0116-1</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파테라와 체, 로마 제국 시대, 하노버, 니더작센 주립박물관"/>
          <p:cNvSpPr txBox="1">
            <a:spLocks noGrp="1"/>
          </p:cNvSpPr>
          <p:nvPr>
            <p:ph type="body" sz="quarter" idx="1"/>
          </p:nvPr>
        </p:nvSpPr>
        <p:spPr>
          <a:xfrm>
            <a:off x="2831419" y="12162428"/>
            <a:ext cx="17125595" cy="1335708"/>
          </a:xfrm>
          <a:prstGeom prst="rect">
            <a:avLst/>
          </a:prstGeom>
        </p:spPr>
        <p:txBody>
          <a:bodyPr numCol="1" spcCol="38100" anchor="ctr"/>
          <a:lstStyle>
            <a:lvl1pPr marL="0" indent="0" algn="just" defTabSz="457200">
              <a:lnSpc>
                <a:spcPct val="120000"/>
              </a:lnSpc>
              <a:spcBef>
                <a:spcPts val="0"/>
              </a:spcBef>
              <a:buClrTx/>
              <a:buSzTx/>
              <a:buNone/>
              <a:defRPr sz="4200"/>
            </a:lvl1pPr>
          </a:lstStyle>
          <a:p>
            <a:r>
              <a:t>파테라와 체, 로마 제국 시대, 하노버, 니더작센 주립박물관</a:t>
            </a:r>
          </a:p>
        </p:txBody>
      </p:sp>
      <p:pic>
        <p:nvPicPr>
          <p:cNvPr id="201" name="Roman_Patera_and_Colander.jpg" descr="Roman_Patera_and_Colander.jpg"/>
          <p:cNvPicPr>
            <a:picLocks noChangeAspect="1"/>
          </p:cNvPicPr>
          <p:nvPr/>
        </p:nvPicPr>
        <p:blipFill>
          <a:blip r:embed="rId2"/>
          <a:stretch>
            <a:fillRect/>
          </a:stretch>
        </p:blipFill>
        <p:spPr>
          <a:xfrm>
            <a:off x="2781709" y="261937"/>
            <a:ext cx="17225015" cy="11768280"/>
          </a:xfrm>
          <a:prstGeom prst="rect">
            <a:avLst/>
          </a:prstGeom>
          <a:ln w="12700">
            <a:miter lim="400000"/>
          </a:ln>
        </p:spPr>
      </p:pic>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피알레, 기원전 500-기원전 470년경, 아티카 도기, 캄파티아 출토, 영국 박물관 (왼쪽)…"/>
          <p:cNvSpPr txBox="1">
            <a:spLocks noGrp="1"/>
          </p:cNvSpPr>
          <p:nvPr>
            <p:ph type="body" sz="half" idx="1"/>
          </p:nvPr>
        </p:nvSpPr>
        <p:spPr>
          <a:xfrm>
            <a:off x="208963" y="9822704"/>
            <a:ext cx="21639252" cy="3248673"/>
          </a:xfrm>
          <a:prstGeom prst="rect">
            <a:avLst/>
          </a:prstGeom>
        </p:spPr>
        <p:txBody>
          <a:bodyPr numCol="1" spcCol="38100" anchor="ctr">
            <a:normAutofit fontScale="92500" lnSpcReduction="10000"/>
          </a:bodyPr>
          <a:lstStyle/>
          <a:p>
            <a:pPr marL="0" indent="0" algn="just" defTabSz="315468">
              <a:lnSpc>
                <a:spcPct val="150000"/>
              </a:lnSpc>
              <a:spcBef>
                <a:spcPts val="800"/>
              </a:spcBef>
              <a:buClrTx/>
              <a:buSzTx/>
              <a:buNone/>
              <a:defRPr sz="3312"/>
            </a:pPr>
            <a:r>
              <a:t>-피알레, 기원전 500-기원전 470년경, 아티카 도기, 캄파티아 출토, 영국 박물관 (왼쪽)</a:t>
            </a:r>
          </a:p>
          <a:p>
            <a:pPr marL="0" indent="0" algn="just" defTabSz="315468">
              <a:lnSpc>
                <a:spcPct val="150000"/>
              </a:lnSpc>
              <a:spcBef>
                <a:spcPts val="800"/>
              </a:spcBef>
              <a:buClrTx/>
              <a:buSzTx/>
              <a:buNone/>
              <a:defRPr sz="3312"/>
            </a:pPr>
            <a:r>
              <a:rPr u="sng">
                <a:hlinkClick r:id="rId2"/>
              </a:rPr>
              <a:t>https://www.britishmuseum.org/collection/object/G_1873-0820-388</a:t>
            </a:r>
          </a:p>
          <a:p>
            <a:pPr marL="0" indent="0" algn="just" defTabSz="315468">
              <a:lnSpc>
                <a:spcPct val="150000"/>
              </a:lnSpc>
              <a:spcBef>
                <a:spcPts val="800"/>
              </a:spcBef>
              <a:buClrTx/>
              <a:buSzTx/>
              <a:buNone/>
              <a:defRPr sz="3312"/>
            </a:pPr>
            <a:r>
              <a:t>-피알라(?), 은, 기원후 35-40년경, 직경 24cm, 보스코레알레 보물, 루브르 박물관 (오른쪽)</a:t>
            </a:r>
          </a:p>
          <a:p>
            <a:pPr marL="0" indent="0" algn="just" defTabSz="1682495">
              <a:lnSpc>
                <a:spcPct val="150000"/>
              </a:lnSpc>
              <a:spcBef>
                <a:spcPts val="1600"/>
              </a:spcBef>
              <a:buClrTx/>
              <a:buSzTx/>
              <a:buNone/>
              <a:defRPr sz="3312"/>
            </a:pPr>
            <a:r>
              <a:t>https://collections.louvre.fr/en/ark:/53355/cl010256212</a:t>
            </a:r>
          </a:p>
        </p:txBody>
      </p:sp>
      <p:pic>
        <p:nvPicPr>
          <p:cNvPr id="204" name="스크린샷 2025-12-12 오후 10.40.48.png" descr="스크린샷 2025-12-12 오후 10.40.48.png"/>
          <p:cNvPicPr>
            <a:picLocks noChangeAspect="1"/>
          </p:cNvPicPr>
          <p:nvPr/>
        </p:nvPicPr>
        <p:blipFill>
          <a:blip r:embed="rId3"/>
          <a:srcRect b="2398"/>
          <a:stretch>
            <a:fillRect/>
          </a:stretch>
        </p:blipFill>
        <p:spPr>
          <a:xfrm>
            <a:off x="11937588" y="294257"/>
            <a:ext cx="12295126" cy="9122013"/>
          </a:xfrm>
          <a:prstGeom prst="rect">
            <a:avLst/>
          </a:prstGeom>
          <a:ln w="12700">
            <a:miter lim="400000"/>
          </a:ln>
        </p:spPr>
      </p:pic>
      <p:pic>
        <p:nvPicPr>
          <p:cNvPr id="205" name="스크린샷 2025-12-12 오후 10.48.42.png" descr="스크린샷 2025-12-12 오후 10.48.42.png"/>
          <p:cNvPicPr>
            <a:picLocks noChangeAspect="1"/>
          </p:cNvPicPr>
          <p:nvPr/>
        </p:nvPicPr>
        <p:blipFill>
          <a:blip r:embed="rId4"/>
          <a:stretch>
            <a:fillRect/>
          </a:stretch>
        </p:blipFill>
        <p:spPr>
          <a:xfrm>
            <a:off x="8878" y="411226"/>
            <a:ext cx="11728046" cy="8888235"/>
          </a:xfrm>
          <a:prstGeom prst="rect">
            <a:avLst/>
          </a:prstGeom>
          <a:ln w="12700">
            <a:miter lim="400000"/>
          </a:ln>
        </p:spPr>
      </p:pic>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피알라, 기원전 1세기 후반/ 기원후 1세기 전반, 직경 22.6cm, 빌라 델라 피사넬라(Villa della Pisanella), 보스코레알레 출토, 파리, 루브르…"/>
          <p:cNvSpPr txBox="1">
            <a:spLocks noGrp="1"/>
          </p:cNvSpPr>
          <p:nvPr>
            <p:ph type="body" sz="half" idx="1"/>
          </p:nvPr>
        </p:nvSpPr>
        <p:spPr>
          <a:xfrm>
            <a:off x="13184299" y="691647"/>
            <a:ext cx="10567338" cy="12163551"/>
          </a:xfrm>
          <a:prstGeom prst="rect">
            <a:avLst/>
          </a:prstGeom>
        </p:spPr>
        <p:txBody>
          <a:bodyPr numCol="1" spcCol="38100" anchor="ctr"/>
          <a:lstStyle/>
          <a:p>
            <a:pPr marL="0" indent="0" algn="just">
              <a:lnSpc>
                <a:spcPct val="120000"/>
              </a:lnSpc>
              <a:buClrTx/>
              <a:buSzTx/>
              <a:buNone/>
              <a:defRPr sz="2500"/>
            </a:pPr>
            <a:endParaRPr/>
          </a:p>
          <a:p>
            <a:pPr marL="0" indent="0" algn="just" defTabSz="457200">
              <a:lnSpc>
                <a:spcPct val="120000"/>
              </a:lnSpc>
              <a:spcBef>
                <a:spcPts val="1200"/>
              </a:spcBef>
              <a:buClrTx/>
              <a:buSzTx/>
              <a:buNone/>
              <a:defRPr sz="3900"/>
            </a:pPr>
            <a:r>
              <a:t>피알라, 기원전 1세기 후반/ 기원후 1세기 전반, 직경 22.6cm, 빌라 델라 피사넬라(Villa della Pisanella), 보스코레알레 출토, 파리, 루브르</a:t>
            </a:r>
          </a:p>
          <a:p>
            <a:pPr marL="0" indent="0" algn="just" defTabSz="457200">
              <a:lnSpc>
                <a:spcPct val="120000"/>
              </a:lnSpc>
              <a:spcBef>
                <a:spcPts val="1200"/>
              </a:spcBef>
              <a:buClrTx/>
              <a:buSzTx/>
              <a:buNone/>
              <a:defRPr sz="3900"/>
            </a:pPr>
            <a:r>
              <a:t>© RMN-Grand Palais /(Hervé Lewandowski).</a:t>
            </a:r>
          </a:p>
          <a:p>
            <a:pPr marL="0" indent="0" algn="just" defTabSz="457200">
              <a:lnSpc>
                <a:spcPct val="120000"/>
              </a:lnSpc>
              <a:spcBef>
                <a:spcPts val="1200"/>
              </a:spcBef>
              <a:buClrTx/>
              <a:buSzTx/>
              <a:buNone/>
              <a:defRPr sz="3900"/>
            </a:pPr>
            <a:endParaRPr/>
          </a:p>
          <a:p>
            <a:pPr marL="0" indent="0" algn="just" defTabSz="457200">
              <a:lnSpc>
                <a:spcPct val="120000"/>
              </a:lnSpc>
              <a:spcBef>
                <a:spcPts val="1200"/>
              </a:spcBef>
              <a:buClrTx/>
              <a:buSzTx/>
              <a:buNone/>
              <a:defRPr sz="3900"/>
            </a:pPr>
            <a:r>
              <a:t>여성 흉상으로 장식, 클레오파트라 셀레네 2세, 혹은 아프리카 또는 알렉산드리아의 알레고리로도 해석된다. 인물은 코끼리 가죽을 쓰고 있다. 주변에는 다양한 상징물이 배치되어 있다.</a:t>
            </a:r>
          </a:p>
          <a:p>
            <a:pPr marL="0" indent="0" algn="just">
              <a:buClrTx/>
              <a:buSzTx/>
              <a:buNone/>
              <a:defRPr sz="2800"/>
            </a:pPr>
            <a:endParaRPr/>
          </a:p>
          <a:p>
            <a:pPr marL="0" indent="0" algn="just">
              <a:buClrTx/>
              <a:buSzTx/>
              <a:buNone/>
              <a:defRPr sz="2800"/>
            </a:pPr>
            <a:endParaRPr/>
          </a:p>
          <a:p>
            <a:pPr marL="0" indent="0" algn="just">
              <a:buClrTx/>
              <a:buSzTx/>
              <a:buNone/>
              <a:defRPr sz="2800"/>
            </a:pPr>
            <a:endParaRPr/>
          </a:p>
          <a:p>
            <a:pPr marL="0" indent="0" algn="just">
              <a:buClrTx/>
              <a:buSzTx/>
              <a:buNone/>
              <a:defRPr sz="2800"/>
            </a:pPr>
            <a:r>
              <a:t>https://pompeiiinpictures.com/pompeiiinpictures/VF/Villa_013 Boscoreale Villa della Pisanella p4.htm?utm_source=</a:t>
            </a:r>
            <a:r>
              <a:rPr>
                <a:hlinkClick r:id="rId2"/>
              </a:rPr>
              <a:t>chatgpt.com</a:t>
            </a:r>
            <a:r>
              <a:t> </a:t>
            </a:r>
          </a:p>
        </p:txBody>
      </p:sp>
      <p:pic>
        <p:nvPicPr>
          <p:cNvPr id="208" name="image020.jpg" descr="image020.jpg"/>
          <p:cNvPicPr>
            <a:picLocks noChangeAspect="1"/>
          </p:cNvPicPr>
          <p:nvPr/>
        </p:nvPicPr>
        <p:blipFill>
          <a:blip r:embed="rId3"/>
          <a:stretch>
            <a:fillRect/>
          </a:stretch>
        </p:blipFill>
        <p:spPr>
          <a:xfrm>
            <a:off x="117656" y="49439"/>
            <a:ext cx="12617650" cy="13716001"/>
          </a:xfrm>
          <a:prstGeom prst="rect">
            <a:avLst/>
          </a:prstGeom>
          <a:ln w="12700">
            <a:miter lim="400000"/>
          </a:ln>
        </p:spPr>
      </p:pic>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Phi(ala). et. emb(lema). p(endentia). p(ondo). II uncias X scripula VI. Phia(ala). p(endens). p(ondo) II uncias II semunciam. Emb(lema). p(endens). p(ondo). Uncias VII semunciam…"/>
          <p:cNvSpPr txBox="1">
            <a:spLocks noGrp="1"/>
          </p:cNvSpPr>
          <p:nvPr>
            <p:ph type="body" sz="half" idx="1"/>
          </p:nvPr>
        </p:nvSpPr>
        <p:spPr>
          <a:xfrm>
            <a:off x="14459602" y="2096089"/>
            <a:ext cx="9835084" cy="11004037"/>
          </a:xfrm>
          <a:prstGeom prst="rect">
            <a:avLst/>
          </a:prstGeom>
        </p:spPr>
        <p:txBody>
          <a:bodyPr numCol="1" spcCol="38100" anchor="ctr"/>
          <a:lstStyle/>
          <a:p>
            <a:pPr marL="0" indent="0" algn="just" defTabSz="457200">
              <a:lnSpc>
                <a:spcPct val="120000"/>
              </a:lnSpc>
              <a:spcBef>
                <a:spcPts val="0"/>
              </a:spcBef>
              <a:buClrTx/>
              <a:buSzTx/>
              <a:buNone/>
              <a:defRPr sz="4000">
                <a:solidFill>
                  <a:srgbClr val="000000">
                    <a:alpha val="87059"/>
                  </a:srgbClr>
                </a:solidFill>
              </a:defRPr>
            </a:pPr>
            <a:r>
              <a:t>Phi(ala). et. emb(lema). p(endentia). p(ondo). II uncias X scripula VI. Phia(ala). p(endens). p(ondo) II uncias II semunciam. Emb(lema). p(endens). p(ondo). Uncias VII semunciam</a:t>
            </a:r>
          </a:p>
          <a:p>
            <a:pPr marL="0" indent="0" algn="just" defTabSz="457200">
              <a:lnSpc>
                <a:spcPct val="120000"/>
              </a:lnSpc>
              <a:spcBef>
                <a:spcPts val="0"/>
              </a:spcBef>
              <a:buClrTx/>
              <a:buSzTx/>
              <a:buNone/>
              <a:defRPr sz="4000">
                <a:solidFill>
                  <a:srgbClr val="000000">
                    <a:alpha val="87059"/>
                  </a:srgbClr>
                </a:solidFill>
              </a:defRPr>
            </a:pPr>
            <a:endParaRPr/>
          </a:p>
          <a:p>
            <a:pPr marL="0" indent="0" algn="just" defTabSz="457200">
              <a:lnSpc>
                <a:spcPct val="120000"/>
              </a:lnSpc>
              <a:spcBef>
                <a:spcPts val="0"/>
              </a:spcBef>
              <a:buClrTx/>
              <a:buSzTx/>
              <a:buNone/>
              <a:defRPr sz="4400">
                <a:solidFill>
                  <a:srgbClr val="000000">
                    <a:alpha val="87059"/>
                  </a:srgbClr>
                </a:solidFill>
              </a:defRPr>
            </a:pPr>
            <a:endParaRPr/>
          </a:p>
          <a:p>
            <a:pPr marL="0" indent="0" algn="just" defTabSz="457200">
              <a:lnSpc>
                <a:spcPct val="120000"/>
              </a:lnSpc>
              <a:spcBef>
                <a:spcPts val="0"/>
              </a:spcBef>
              <a:buClrTx/>
              <a:buSzTx/>
              <a:buNone/>
              <a:defRPr sz="3200"/>
            </a:pPr>
            <a:r>
              <a:t>© 2025 GrandPalaisRmn (musée du Louvre) / Gabriel de Carvalho</a:t>
            </a:r>
          </a:p>
          <a:p>
            <a:pPr marL="0" indent="0" algn="just" defTabSz="457200">
              <a:lnSpc>
                <a:spcPct val="120000"/>
              </a:lnSpc>
              <a:spcBef>
                <a:spcPts val="0"/>
              </a:spcBef>
              <a:buClrTx/>
              <a:buSzTx/>
              <a:buNone/>
              <a:defRPr sz="3200"/>
            </a:pPr>
            <a:endParaRPr/>
          </a:p>
          <a:p>
            <a:pPr marL="0" indent="0" algn="just" defTabSz="457200">
              <a:lnSpc>
                <a:spcPct val="120000"/>
              </a:lnSpc>
              <a:spcBef>
                <a:spcPts val="0"/>
              </a:spcBef>
              <a:buClrTx/>
              <a:buSzTx/>
              <a:buNone/>
              <a:defRPr sz="3200"/>
            </a:pPr>
            <a:r>
              <a:rPr>
                <a:hlinkClick r:id="rId2"/>
              </a:rPr>
              <a:t>https://collections.louvre.fr/en/ark:/53355/cl010256210</a:t>
            </a:r>
            <a:r>
              <a:t> </a:t>
            </a:r>
          </a:p>
        </p:txBody>
      </p:sp>
      <p:pic>
        <p:nvPicPr>
          <p:cNvPr id="211" name="0001333675_OG.JPG" descr="0001333675_OG.JPG"/>
          <p:cNvPicPr>
            <a:picLocks noChangeAspect="1"/>
          </p:cNvPicPr>
          <p:nvPr/>
        </p:nvPicPr>
        <p:blipFill>
          <a:blip r:embed="rId3"/>
          <a:stretch>
            <a:fillRect/>
          </a:stretch>
        </p:blipFill>
        <p:spPr>
          <a:xfrm>
            <a:off x="49045" y="7514"/>
            <a:ext cx="13700973" cy="13700972"/>
          </a:xfrm>
          <a:prstGeom prst="rect">
            <a:avLst/>
          </a:prstGeom>
          <a:ln w="12700">
            <a:miter lim="400000"/>
          </a:ln>
        </p:spPr>
      </p:pic>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파테라를 다양한 제사용 그릇, 특히 헌작에 사용되는 그릇 중 기원이 같은 그릇 종류를 아우르는 상위 개념으로 설정…"/>
          <p:cNvSpPr txBox="1">
            <a:spLocks noGrp="1"/>
          </p:cNvSpPr>
          <p:nvPr>
            <p:ph type="body" idx="1"/>
          </p:nvPr>
        </p:nvSpPr>
        <p:spPr>
          <a:xfrm>
            <a:off x="1372374" y="1687119"/>
            <a:ext cx="21639252" cy="9700374"/>
          </a:xfrm>
          <a:prstGeom prst="rect">
            <a:avLst/>
          </a:prstGeom>
        </p:spPr>
        <p:txBody>
          <a:bodyPr numCol="1" spcCol="38100" anchor="ctr"/>
          <a:lstStyle/>
          <a:p>
            <a:pPr marL="0" indent="0" algn="just">
              <a:lnSpc>
                <a:spcPct val="150000"/>
              </a:lnSpc>
              <a:buClrTx/>
              <a:buSzTx/>
              <a:buNone/>
            </a:pPr>
            <a:r>
              <a:t>파테라를 다양한 제사용 그릇, 특히 헌작에 사용되는 그릇 중 기원이 같은 그릇 종류를 아우르는 상위 개념으로 설정</a:t>
            </a:r>
          </a:p>
          <a:p>
            <a:pPr marL="0" indent="0" algn="just">
              <a:lnSpc>
                <a:spcPct val="150000"/>
              </a:lnSpc>
              <a:buClrTx/>
              <a:buSzTx/>
              <a:buNone/>
            </a:pPr>
            <a:r>
              <a:t>파테라, 파티나, 파텔라 등이 용도 면에서 거의 구분 없이 쓰임</a:t>
            </a:r>
          </a:p>
          <a:p>
            <a:pPr marL="0" indent="0" algn="just">
              <a:lnSpc>
                <a:spcPct val="150000"/>
              </a:lnSpc>
              <a:buClrTx/>
              <a:buSzTx/>
              <a:buNone/>
            </a:pPr>
            <a:endParaRPr/>
          </a:p>
          <a:p>
            <a:pPr marL="0" indent="0" algn="just" defTabSz="457200">
              <a:lnSpc>
                <a:spcPct val="150000"/>
              </a:lnSpc>
              <a:spcBef>
                <a:spcPts val="1200"/>
              </a:spcBef>
              <a:buClrTx/>
              <a:buSzTx/>
              <a:buNone/>
            </a:pPr>
            <a:r>
              <a:t>피알라는 금속·유리로 만든 고급 얇은 접시형 기물로 한정해 사용함</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0" y="0"/>
            <a:ext cx="3314700" cy="13716000"/>
          </a:xfrm>
          <a:prstGeom prst="rect">
            <a:avLst/>
          </a:prstGeom>
        </p:spPr>
      </p:pic>
      <p:pic>
        <p:nvPicPr>
          <p:cNvPr id="3" name="Picture 3"/>
          <p:cNvPicPr>
            <a:picLocks noChangeAspect="1"/>
          </p:cNvPicPr>
          <p:nvPr/>
        </p:nvPicPr>
        <p:blipFill>
          <a:blip r:embed="rId3">
            <a:alphaModFix amt="35000"/>
          </a:blip>
          <a:stretch>
            <a:fillRect/>
          </a:stretch>
        </p:blipFill>
        <p:spPr>
          <a:xfrm>
            <a:off x="685800" y="1701800"/>
            <a:ext cx="2628900" cy="38100"/>
          </a:xfrm>
          <a:prstGeom prst="rect">
            <a:avLst/>
          </a:prstGeom>
        </p:spPr>
      </p:pic>
      <p:pic>
        <p:nvPicPr>
          <p:cNvPr id="4" name="Picture 4"/>
          <p:cNvPicPr>
            <a:picLocks noChangeAspect="1"/>
          </p:cNvPicPr>
          <p:nvPr/>
        </p:nvPicPr>
        <p:blipFill>
          <a:blip r:embed="rId4"/>
          <a:stretch>
            <a:fillRect/>
          </a:stretch>
        </p:blipFill>
        <p:spPr>
          <a:xfrm>
            <a:off x="-12700" y="-127000"/>
            <a:ext cx="254000" cy="13906500"/>
          </a:xfrm>
          <a:prstGeom prst="rect">
            <a:avLst/>
          </a:prstGeom>
        </p:spPr>
      </p:pic>
      <p:pic>
        <p:nvPicPr>
          <p:cNvPr id="5" name="Picture 5"/>
          <p:cNvPicPr>
            <a:picLocks noChangeAspect="1"/>
          </p:cNvPicPr>
          <p:nvPr/>
        </p:nvPicPr>
        <p:blipFill>
          <a:blip r:embed="rId5"/>
          <a:stretch>
            <a:fillRect/>
          </a:stretch>
        </p:blipFill>
        <p:spPr>
          <a:xfrm>
            <a:off x="0" y="2387600"/>
            <a:ext cx="241300" cy="1397000"/>
          </a:xfrm>
          <a:prstGeom prst="rect">
            <a:avLst/>
          </a:prstGeom>
        </p:spPr>
      </p:pic>
      <p:pic>
        <p:nvPicPr>
          <p:cNvPr id="6" name="Picture 6"/>
          <p:cNvPicPr>
            <a:picLocks noChangeAspect="1"/>
          </p:cNvPicPr>
          <p:nvPr/>
        </p:nvPicPr>
        <p:blipFill>
          <a:blip r:embed="rId6">
            <a:alphaModFix amt="80000"/>
          </a:blip>
          <a:stretch>
            <a:fillRect/>
          </a:stretch>
        </p:blipFill>
        <p:spPr>
          <a:xfrm>
            <a:off x="685800" y="3594100"/>
            <a:ext cx="2628900" cy="25400"/>
          </a:xfrm>
          <a:prstGeom prst="rect">
            <a:avLst/>
          </a:prstGeom>
        </p:spPr>
      </p:pic>
      <p:pic>
        <p:nvPicPr>
          <p:cNvPr id="7" name="Picture 7"/>
          <p:cNvPicPr>
            <a:picLocks noChangeAspect="1"/>
          </p:cNvPicPr>
          <p:nvPr/>
        </p:nvPicPr>
        <p:blipFill>
          <a:blip r:embed="rId7">
            <a:alphaModFix amt="25000"/>
          </a:blip>
          <a:stretch>
            <a:fillRect/>
          </a:stretch>
        </p:blipFill>
        <p:spPr>
          <a:xfrm rot="16200000">
            <a:off x="-3708400" y="6769100"/>
            <a:ext cx="13792200" cy="241300"/>
          </a:xfrm>
          <a:prstGeom prst="rect">
            <a:avLst/>
          </a:prstGeom>
        </p:spPr>
      </p:pic>
      <p:pic>
        <p:nvPicPr>
          <p:cNvPr id="8" name="Picture 8"/>
          <p:cNvPicPr>
            <a:picLocks noChangeAspect="1"/>
          </p:cNvPicPr>
          <p:nvPr/>
        </p:nvPicPr>
        <p:blipFill>
          <a:blip r:embed="rId8"/>
          <a:stretch>
            <a:fillRect/>
          </a:stretch>
        </p:blipFill>
        <p:spPr>
          <a:xfrm>
            <a:off x="22644100" y="0"/>
            <a:ext cx="1739900" cy="1727200"/>
          </a:xfrm>
          <a:prstGeom prst="rect">
            <a:avLst/>
          </a:prstGeom>
        </p:spPr>
      </p:pic>
      <p:pic>
        <p:nvPicPr>
          <p:cNvPr id="9" name="Picture 9"/>
          <p:cNvPicPr>
            <a:picLocks noChangeAspect="1"/>
          </p:cNvPicPr>
          <p:nvPr/>
        </p:nvPicPr>
        <p:blipFill>
          <a:blip r:embed="rId9">
            <a:alphaModFix amt="35000"/>
          </a:blip>
          <a:stretch>
            <a:fillRect/>
          </a:stretch>
        </p:blipFill>
        <p:spPr>
          <a:xfrm>
            <a:off x="4559300" y="1701800"/>
            <a:ext cx="18046700" cy="25400"/>
          </a:xfrm>
          <a:prstGeom prst="rect">
            <a:avLst/>
          </a:prstGeom>
        </p:spPr>
      </p:pic>
      <p:pic>
        <p:nvPicPr>
          <p:cNvPr id="10" name="Picture 10"/>
          <p:cNvPicPr>
            <a:picLocks noChangeAspect="1"/>
          </p:cNvPicPr>
          <p:nvPr/>
        </p:nvPicPr>
        <p:blipFill>
          <a:blip r:embed="rId10"/>
          <a:stretch>
            <a:fillRect/>
          </a:stretch>
        </p:blipFill>
        <p:spPr>
          <a:xfrm>
            <a:off x="9385300" y="6413500"/>
            <a:ext cx="1447800" cy="1447800"/>
          </a:xfrm>
          <a:prstGeom prst="rect">
            <a:avLst/>
          </a:prstGeom>
        </p:spPr>
      </p:pic>
      <p:pic>
        <p:nvPicPr>
          <p:cNvPr id="11" name="Picture 11"/>
          <p:cNvPicPr>
            <a:picLocks noChangeAspect="1"/>
          </p:cNvPicPr>
          <p:nvPr/>
        </p:nvPicPr>
        <p:blipFill>
          <a:blip r:embed="rId11"/>
          <a:stretch>
            <a:fillRect/>
          </a:stretch>
        </p:blipFill>
        <p:spPr>
          <a:xfrm>
            <a:off x="5842000" y="6680200"/>
            <a:ext cx="1028700" cy="1028700"/>
          </a:xfrm>
          <a:prstGeom prst="rect">
            <a:avLst/>
          </a:prstGeom>
        </p:spPr>
      </p:pic>
      <p:pic>
        <p:nvPicPr>
          <p:cNvPr id="12" name="Picture 12"/>
          <p:cNvPicPr>
            <a:picLocks noChangeAspect="1"/>
          </p:cNvPicPr>
          <p:nvPr/>
        </p:nvPicPr>
        <p:blipFill>
          <a:blip r:embed="rId12"/>
          <a:stretch>
            <a:fillRect/>
          </a:stretch>
        </p:blipFill>
        <p:spPr>
          <a:xfrm>
            <a:off x="11518900" y="6616700"/>
            <a:ext cx="4114800" cy="927100"/>
          </a:xfrm>
          <a:prstGeom prst="rect">
            <a:avLst/>
          </a:prstGeom>
        </p:spPr>
      </p:pic>
      <p:pic>
        <p:nvPicPr>
          <p:cNvPr id="13" name="Picture 13"/>
          <p:cNvPicPr>
            <a:picLocks noChangeAspect="1"/>
          </p:cNvPicPr>
          <p:nvPr/>
        </p:nvPicPr>
        <p:blipFill>
          <a:blip r:embed="rId13"/>
          <a:stretch>
            <a:fillRect/>
          </a:stretch>
        </p:blipFill>
        <p:spPr>
          <a:xfrm>
            <a:off x="4953000" y="8064500"/>
            <a:ext cx="2882900" cy="495300"/>
          </a:xfrm>
          <a:prstGeom prst="rect">
            <a:avLst/>
          </a:prstGeom>
        </p:spPr>
      </p:pic>
      <p:pic>
        <p:nvPicPr>
          <p:cNvPr id="14" name="Picture 14"/>
          <p:cNvPicPr>
            <a:picLocks noChangeAspect="1"/>
          </p:cNvPicPr>
          <p:nvPr/>
        </p:nvPicPr>
        <p:blipFill>
          <a:blip r:embed="rId14"/>
          <a:stretch>
            <a:fillRect/>
          </a:stretch>
        </p:blipFill>
        <p:spPr>
          <a:xfrm>
            <a:off x="8432800" y="8064500"/>
            <a:ext cx="3340100" cy="495300"/>
          </a:xfrm>
          <a:prstGeom prst="rect">
            <a:avLst/>
          </a:prstGeom>
        </p:spPr>
      </p:pic>
      <p:pic>
        <p:nvPicPr>
          <p:cNvPr id="15" name="Picture 15"/>
          <p:cNvPicPr>
            <a:picLocks noChangeAspect="1"/>
          </p:cNvPicPr>
          <p:nvPr/>
        </p:nvPicPr>
        <p:blipFill>
          <a:blip r:embed="rId15">
            <a:alphaModFix amt="85000"/>
          </a:blip>
          <a:stretch>
            <a:fillRect/>
          </a:stretch>
        </p:blipFill>
        <p:spPr>
          <a:xfrm>
            <a:off x="685800" y="812800"/>
            <a:ext cx="1892300" cy="292100"/>
          </a:xfrm>
          <a:prstGeom prst="rect">
            <a:avLst/>
          </a:prstGeom>
        </p:spPr>
      </p:pic>
      <p:pic>
        <p:nvPicPr>
          <p:cNvPr id="16" name="Picture 16"/>
          <p:cNvPicPr>
            <a:picLocks noChangeAspect="1"/>
          </p:cNvPicPr>
          <p:nvPr/>
        </p:nvPicPr>
        <p:blipFill>
          <a:blip r:embed="rId16">
            <a:alphaModFix amt="85000"/>
          </a:blip>
          <a:stretch>
            <a:fillRect/>
          </a:stretch>
        </p:blipFill>
        <p:spPr>
          <a:xfrm>
            <a:off x="685800" y="1143000"/>
            <a:ext cx="2108200" cy="292100"/>
          </a:xfrm>
          <a:prstGeom prst="rect">
            <a:avLst/>
          </a:prstGeom>
        </p:spPr>
      </p:pic>
      <p:pic>
        <p:nvPicPr>
          <p:cNvPr id="17" name="Picture 17"/>
          <p:cNvPicPr>
            <a:picLocks noChangeAspect="1"/>
          </p:cNvPicPr>
          <p:nvPr/>
        </p:nvPicPr>
        <p:blipFill>
          <a:blip r:embed="rId17"/>
          <a:stretch>
            <a:fillRect/>
          </a:stretch>
        </p:blipFill>
        <p:spPr>
          <a:xfrm>
            <a:off x="736600" y="2336800"/>
            <a:ext cx="901700" cy="622300"/>
          </a:xfrm>
          <a:prstGeom prst="rect">
            <a:avLst/>
          </a:prstGeom>
        </p:spPr>
      </p:pic>
      <p:pic>
        <p:nvPicPr>
          <p:cNvPr id="18" name="Picture 18"/>
          <p:cNvPicPr>
            <a:picLocks noChangeAspect="1"/>
          </p:cNvPicPr>
          <p:nvPr/>
        </p:nvPicPr>
        <p:blipFill>
          <a:blip r:embed="rId18"/>
          <a:stretch>
            <a:fillRect/>
          </a:stretch>
        </p:blipFill>
        <p:spPr>
          <a:xfrm>
            <a:off x="711200" y="3060700"/>
            <a:ext cx="2235200" cy="406400"/>
          </a:xfrm>
          <a:prstGeom prst="rect">
            <a:avLst/>
          </a:prstGeom>
        </p:spPr>
      </p:pic>
      <p:pic>
        <p:nvPicPr>
          <p:cNvPr id="19" name="Picture 19"/>
          <p:cNvPicPr>
            <a:picLocks noChangeAspect="1"/>
          </p:cNvPicPr>
          <p:nvPr/>
        </p:nvPicPr>
        <p:blipFill>
          <a:blip r:embed="rId19"/>
          <a:stretch>
            <a:fillRect/>
          </a:stretch>
        </p:blipFill>
        <p:spPr>
          <a:xfrm>
            <a:off x="10655300" y="10312400"/>
            <a:ext cx="5842000" cy="850900"/>
          </a:xfrm>
          <a:prstGeom prst="rect">
            <a:avLst/>
          </a:prstGeom>
        </p:spPr>
      </p:pic>
      <p:pic>
        <p:nvPicPr>
          <p:cNvPr id="20" name="Picture 20"/>
          <p:cNvPicPr>
            <a:picLocks noChangeAspect="1"/>
          </p:cNvPicPr>
          <p:nvPr/>
        </p:nvPicPr>
        <p:blipFill>
          <a:blip r:embed="rId20"/>
          <a:stretch>
            <a:fillRect/>
          </a:stretch>
        </p:blipFill>
        <p:spPr>
          <a:xfrm>
            <a:off x="12738100" y="3594100"/>
            <a:ext cx="1676400" cy="850900"/>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3. 파테라의 조작성과 제의적 행위성…"/>
          <p:cNvSpPr txBox="1">
            <a:spLocks noGrp="1"/>
          </p:cNvSpPr>
          <p:nvPr>
            <p:ph type="body" sz="half" idx="1"/>
          </p:nvPr>
        </p:nvSpPr>
        <p:spPr>
          <a:xfrm>
            <a:off x="14337213" y="282183"/>
            <a:ext cx="9725885" cy="11329527"/>
          </a:xfrm>
          <a:prstGeom prst="rect">
            <a:avLst/>
          </a:prstGeom>
        </p:spPr>
        <p:txBody>
          <a:bodyPr numCol="1" spcCol="38100" anchor="ctr">
            <a:normAutofit fontScale="92500"/>
          </a:bodyPr>
          <a:lstStyle/>
          <a:p>
            <a:pPr marL="0" marR="521817" indent="0" algn="just" defTabSz="487679">
              <a:lnSpc>
                <a:spcPct val="150000"/>
              </a:lnSpc>
              <a:spcBef>
                <a:spcPts val="0"/>
              </a:spcBef>
              <a:buClrTx/>
              <a:buSzTx/>
              <a:buNone/>
              <a:defRPr sz="4703" b="1"/>
            </a:pPr>
            <a:r>
              <a:t>3. </a:t>
            </a:r>
            <a:r>
              <a:rPr b="0"/>
              <a:t>파테라</a:t>
            </a:r>
            <a:r>
              <a:t>의 조작성과 제의적 행위성 </a:t>
            </a:r>
          </a:p>
          <a:p>
            <a:pPr marL="0" marR="521817" indent="0" algn="just" defTabSz="487679">
              <a:lnSpc>
                <a:spcPct val="150000"/>
              </a:lnSpc>
              <a:spcBef>
                <a:spcPts val="0"/>
              </a:spcBef>
              <a:buClrTx/>
              <a:buSzTx/>
              <a:buNone/>
              <a:defRPr sz="4128"/>
            </a:pPr>
            <a:r>
              <a:t>-파테라는 형태 자체가 제의 동작을 유도하는 조작성을 지님.</a:t>
            </a:r>
          </a:p>
          <a:p>
            <a:pPr marL="0" indent="0" algn="just" defTabSz="438911">
              <a:lnSpc>
                <a:spcPct val="150000"/>
              </a:lnSpc>
              <a:spcBef>
                <a:spcPts val="1100"/>
              </a:spcBef>
              <a:buClrTx/>
              <a:buSzTx/>
              <a:buNone/>
              <a:defRPr sz="4128"/>
            </a:pPr>
            <a:r>
              <a:t>-옴팔로스와 손에 맞는 구조는 사용자의 미세한 손 움직임과 기울기 조절을 가능하게 함.</a:t>
            </a:r>
          </a:p>
          <a:p>
            <a:pPr marL="0" indent="0" algn="just" defTabSz="438911">
              <a:lnSpc>
                <a:spcPct val="150000"/>
              </a:lnSpc>
              <a:spcBef>
                <a:spcPts val="1100"/>
              </a:spcBef>
              <a:buClrTx/>
              <a:buSzTx/>
              <a:buNone/>
              <a:defRPr sz="4128"/>
            </a:pPr>
            <a:r>
              <a:t>-따라서 파테라는 단순 용기가 아니라 제의적 몸짓과 리듬을 형성하는 적극적 매개체로 작동함.</a:t>
            </a:r>
          </a:p>
          <a:p>
            <a:pPr marL="0" indent="0" algn="just" defTabSz="438911">
              <a:lnSpc>
                <a:spcPct val="150000"/>
              </a:lnSpc>
              <a:spcBef>
                <a:spcPts val="1100"/>
              </a:spcBef>
              <a:buClrTx/>
              <a:buSzTx/>
              <a:buNone/>
              <a:defRPr sz="4128"/>
            </a:pPr>
            <a:r>
              <a:t>-로마 금속 파테라는 가벼움과 조작 용이성으로 이러한 기능을 극대화했으며, 제단 앞 헌작에 적합했음.</a:t>
            </a:r>
          </a:p>
        </p:txBody>
      </p:sp>
      <p:pic>
        <p:nvPicPr>
          <p:cNvPr id="216" name="Libation_Macron_Louvre_G149.jpeg" descr="Libation_Macron_Louvre_G149.jpeg"/>
          <p:cNvPicPr>
            <a:picLocks noChangeAspect="1"/>
          </p:cNvPicPr>
          <p:nvPr/>
        </p:nvPicPr>
        <p:blipFill>
          <a:blip r:embed="rId2"/>
          <a:stretch>
            <a:fillRect/>
          </a:stretch>
        </p:blipFill>
        <p:spPr>
          <a:xfrm>
            <a:off x="29704" y="0"/>
            <a:ext cx="13995919" cy="13716001"/>
          </a:xfrm>
          <a:prstGeom prst="rect">
            <a:avLst/>
          </a:prstGeom>
          <a:ln w="12700">
            <a:miter lim="400000"/>
          </a:ln>
        </p:spPr>
      </p:pic>
      <p:sp>
        <p:nvSpPr>
          <p:cNvPr id="217" name="헌작, 기원전 480년경, 마크론, 아티카 적색상 퀼릭스, 불키, 루브르 박물관"/>
          <p:cNvSpPr txBox="1"/>
          <p:nvPr/>
        </p:nvSpPr>
        <p:spPr>
          <a:xfrm>
            <a:off x="14318188" y="11936230"/>
            <a:ext cx="9910373" cy="13030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a:lnSpc>
                <a:spcPct val="120000"/>
              </a:lnSpc>
              <a:defRPr sz="3700"/>
            </a:lvl1pPr>
          </a:lstStyle>
          <a:p>
            <a:r>
              <a:t>헌작, 기원전 480년경, 마크론, 아티카 적색상 퀼릭스, 불키, 루브르 박물관</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가이프만(Milette Gaifman)의 분석…"/>
          <p:cNvSpPr txBox="1">
            <a:spLocks noGrp="1"/>
          </p:cNvSpPr>
          <p:nvPr>
            <p:ph type="body" sz="half" idx="1"/>
          </p:nvPr>
        </p:nvSpPr>
        <p:spPr>
          <a:xfrm>
            <a:off x="10700253" y="450204"/>
            <a:ext cx="12831872" cy="8575515"/>
          </a:xfrm>
          <a:prstGeom prst="rect">
            <a:avLst/>
          </a:prstGeom>
        </p:spPr>
        <p:txBody>
          <a:bodyPr numCol="1" spcCol="38100" anchor="ctr"/>
          <a:lstStyle/>
          <a:p>
            <a:pPr marL="0" indent="0" algn="just" defTabSz="457200">
              <a:lnSpc>
                <a:spcPct val="150000"/>
              </a:lnSpc>
              <a:spcBef>
                <a:spcPts val="0"/>
              </a:spcBef>
              <a:buClrTx/>
              <a:buSzTx/>
              <a:buNone/>
              <a:defRPr sz="4400"/>
            </a:pPr>
            <a:r>
              <a:t>가이프만(Milette Gaifman)의 분석</a:t>
            </a:r>
          </a:p>
          <a:p>
            <a:pPr marL="0" indent="0" algn="just" defTabSz="457200">
              <a:lnSpc>
                <a:spcPct val="150000"/>
              </a:lnSpc>
              <a:spcBef>
                <a:spcPts val="0"/>
              </a:spcBef>
              <a:buClrTx/>
              <a:buSzTx/>
              <a:buNone/>
              <a:defRPr sz="4400"/>
            </a:pPr>
            <a:endParaRPr/>
          </a:p>
          <a:p>
            <a:pPr marL="0" indent="0" algn="just" defTabSz="457200">
              <a:lnSpc>
                <a:spcPct val="150000"/>
              </a:lnSpc>
              <a:spcBef>
                <a:spcPts val="0"/>
              </a:spcBef>
              <a:buClrTx/>
              <a:buSzTx/>
              <a:buNone/>
              <a:defRPr sz="4400"/>
            </a:pPr>
            <a:r>
              <a:t>-현존하는 점토, 금속 피알레는 대체로 지름 9–20cm, 대부분 25cm 이하로, 실제 사용이 가능했을 것으로 보인다. </a:t>
            </a:r>
          </a:p>
          <a:p>
            <a:pPr marL="0" indent="0" algn="just" defTabSz="457200">
              <a:lnSpc>
                <a:spcPct val="150000"/>
              </a:lnSpc>
              <a:spcBef>
                <a:spcPts val="0"/>
              </a:spcBef>
              <a:buClrTx/>
              <a:buSzTx/>
              <a:buNone/>
              <a:defRPr sz="4400"/>
            </a:pPr>
            <a:r>
              <a:t>-큰 그릇은 다른 목적에 쓰였을 가능성이 높다.</a:t>
            </a:r>
          </a:p>
          <a:p>
            <a:pPr marL="0" indent="0" algn="just" defTabSz="457200">
              <a:lnSpc>
                <a:spcPct val="150000"/>
              </a:lnSpc>
              <a:spcBef>
                <a:spcPts val="0"/>
              </a:spcBef>
              <a:buClrTx/>
              <a:buSzTx/>
              <a:buNone/>
              <a:defRPr sz="4400"/>
            </a:pPr>
            <a:r>
              <a:t>-피알레의 무게와 재질은 사용성을 크게 좌우한다.</a:t>
            </a:r>
          </a:p>
        </p:txBody>
      </p:sp>
      <p:pic>
        <p:nvPicPr>
          <p:cNvPr id="220" name="스크린샷 2025-12-11 오후 10.23.08.png" descr="스크린샷 2025-12-11 오후 10.23.08.png"/>
          <p:cNvPicPr>
            <a:picLocks noChangeAspect="1"/>
          </p:cNvPicPr>
          <p:nvPr/>
        </p:nvPicPr>
        <p:blipFill>
          <a:blip r:embed="rId2"/>
          <a:stretch>
            <a:fillRect/>
          </a:stretch>
        </p:blipFill>
        <p:spPr>
          <a:xfrm>
            <a:off x="26760" y="-21545"/>
            <a:ext cx="10378905" cy="13759090"/>
          </a:xfrm>
          <a:prstGeom prst="rect">
            <a:avLst/>
          </a:prstGeom>
          <a:ln w="12700">
            <a:miter lim="400000"/>
          </a:ln>
        </p:spPr>
      </p:pic>
      <p:sp>
        <p:nvSpPr>
          <p:cNvPr id="221" name="아티카 흑색상 피알레, 손으로 든 피알레를 뒤에서 본 모습; 앞으로 내민 피알레를 옆에서 본 모습…"/>
          <p:cNvSpPr txBox="1"/>
          <p:nvPr/>
        </p:nvSpPr>
        <p:spPr>
          <a:xfrm>
            <a:off x="10788008" y="9977090"/>
            <a:ext cx="12656362" cy="328969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fontScale="92500" lnSpcReduction="10000"/>
          </a:bodyPr>
          <a:lstStyle/>
          <a:p>
            <a:pPr algn="just" defTabSz="1926336">
              <a:lnSpc>
                <a:spcPct val="150000"/>
              </a:lnSpc>
              <a:spcBef>
                <a:spcPts val="1800"/>
              </a:spcBef>
              <a:defRPr sz="3476"/>
            </a:pPr>
            <a:r>
              <a:t>아티카 흑색상 피알레, 손으로 든 피알레를 뒤에서 본 모습; 앞으로 내민 피알레를 옆에서 본 모습</a:t>
            </a:r>
          </a:p>
          <a:p>
            <a:pPr algn="just" defTabSz="1926336">
              <a:lnSpc>
                <a:spcPct val="150000"/>
              </a:lnSpc>
              <a:spcBef>
                <a:spcPts val="1800"/>
              </a:spcBef>
              <a:defRPr sz="3239"/>
            </a:pPr>
            <a:r>
              <a:t>사진: Jessica Smolinski</a:t>
            </a:r>
          </a:p>
          <a:p>
            <a:pPr algn="just" defTabSz="1926336">
              <a:lnSpc>
                <a:spcPct val="150000"/>
              </a:lnSpc>
              <a:spcBef>
                <a:spcPts val="1800"/>
              </a:spcBef>
              <a:defRPr sz="3239"/>
            </a:pPr>
            <a:r>
              <a:t>출처: Gaifman (2018),   fig. 3-4. </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약간 기울여 든 모습, 내부가 보이도록 기울여 든 모습…"/>
          <p:cNvSpPr txBox="1">
            <a:spLocks noGrp="1"/>
          </p:cNvSpPr>
          <p:nvPr>
            <p:ph type="body" sz="quarter" idx="1"/>
          </p:nvPr>
        </p:nvSpPr>
        <p:spPr>
          <a:xfrm>
            <a:off x="10865989" y="10376254"/>
            <a:ext cx="12739410" cy="2815720"/>
          </a:xfrm>
          <a:prstGeom prst="rect">
            <a:avLst/>
          </a:prstGeom>
        </p:spPr>
        <p:txBody>
          <a:bodyPr numCol="1" spcCol="38100" anchor="ctr">
            <a:normAutofit fontScale="92500" lnSpcReduction="10000"/>
          </a:bodyPr>
          <a:lstStyle/>
          <a:p>
            <a:pPr marL="0" indent="0" algn="just" defTabSz="2194559">
              <a:lnSpc>
                <a:spcPct val="150000"/>
              </a:lnSpc>
              <a:spcBef>
                <a:spcPts val="2100"/>
              </a:spcBef>
              <a:buClrTx/>
              <a:buSzTx/>
              <a:buNone/>
              <a:defRPr sz="4050"/>
            </a:pPr>
            <a:r>
              <a:t>약간 기울여 든 모습, 내부가 보이도록 기울여 든 모습</a:t>
            </a:r>
          </a:p>
          <a:p>
            <a:pPr marL="0" indent="0" algn="just" defTabSz="2194559">
              <a:lnSpc>
                <a:spcPct val="150000"/>
              </a:lnSpc>
              <a:spcBef>
                <a:spcPts val="2100"/>
              </a:spcBef>
              <a:buClrTx/>
              <a:buSzTx/>
              <a:buNone/>
              <a:defRPr sz="3509"/>
            </a:pPr>
            <a:r>
              <a:t>사진: Jessica Smolinski</a:t>
            </a:r>
          </a:p>
          <a:p>
            <a:pPr marL="0" indent="0" algn="just" defTabSz="2194559">
              <a:lnSpc>
                <a:spcPct val="150000"/>
              </a:lnSpc>
              <a:spcBef>
                <a:spcPts val="2100"/>
              </a:spcBef>
              <a:buClrTx/>
              <a:buSzTx/>
              <a:buNone/>
              <a:defRPr sz="3509"/>
            </a:pPr>
            <a:r>
              <a:t>출처: Gaifman (2018),   fig. 5-6. </a:t>
            </a:r>
          </a:p>
        </p:txBody>
      </p:sp>
      <p:pic>
        <p:nvPicPr>
          <p:cNvPr id="224" name="스크린샷 2025-12-11 오후 10.29.47.png" descr="스크린샷 2025-12-11 오후 10.29.47.png"/>
          <p:cNvPicPr>
            <a:picLocks noChangeAspect="1"/>
          </p:cNvPicPr>
          <p:nvPr/>
        </p:nvPicPr>
        <p:blipFill>
          <a:blip r:embed="rId2"/>
          <a:stretch>
            <a:fillRect/>
          </a:stretch>
        </p:blipFill>
        <p:spPr>
          <a:xfrm>
            <a:off x="124958" y="24719"/>
            <a:ext cx="10133306" cy="13716001"/>
          </a:xfrm>
          <a:prstGeom prst="rect">
            <a:avLst/>
          </a:prstGeom>
          <a:ln w="12700">
            <a:miter lim="400000"/>
          </a:ln>
        </p:spPr>
      </p:pic>
      <p:sp>
        <p:nvSpPr>
          <p:cNvPr id="225" name="가이프만의 분석…"/>
          <p:cNvSpPr txBox="1"/>
          <p:nvPr/>
        </p:nvSpPr>
        <p:spPr>
          <a:xfrm>
            <a:off x="10733579" y="1491150"/>
            <a:ext cx="13004230" cy="79322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pPr algn="just" defTabSz="457200">
              <a:lnSpc>
                <a:spcPct val="150000"/>
              </a:lnSpc>
              <a:spcBef>
                <a:spcPts val="0"/>
              </a:spcBef>
              <a:defRPr sz="4400"/>
            </a:pPr>
            <a:r>
              <a:t>가이프만의 분석</a:t>
            </a:r>
          </a:p>
          <a:p>
            <a:pPr algn="just" defTabSz="457200">
              <a:lnSpc>
                <a:spcPct val="150000"/>
              </a:lnSpc>
              <a:spcBef>
                <a:spcPts val="0"/>
              </a:spcBef>
              <a:defRPr sz="4400"/>
            </a:pPr>
            <a:endParaRPr/>
          </a:p>
          <a:p>
            <a:pPr algn="just" defTabSz="457200">
              <a:lnSpc>
                <a:spcPct val="150000"/>
              </a:lnSpc>
              <a:spcBef>
                <a:spcPts val="0"/>
              </a:spcBef>
              <a:defRPr sz="4400"/>
            </a:pPr>
            <a:r>
              <a:t>-단순한 점토 피알라는 액체 사용에 적합하지만, 화려한 그릇은 실사용에 부적합했을 가능성이 있다. </a:t>
            </a:r>
          </a:p>
          <a:p>
            <a:pPr algn="just" defTabSz="457200">
              <a:lnSpc>
                <a:spcPct val="150000"/>
              </a:lnSpc>
              <a:spcBef>
                <a:spcPts val="0"/>
              </a:spcBef>
              <a:defRPr sz="4400"/>
            </a:pPr>
            <a:r>
              <a:t>-손잡이가 없기 때문에 사용자가 그릇의 기울기·흐름을 자유롭고 정밀하게 조절할 수 있으며, 이것이 피알레의 제의적 기능과 직결된다.</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오비디우스와 아르발 형제단 기록은 파테라가 포도주를 붓는 헌작 행위에 사용되었음을 보여주며, 이는 파테라를 손에 들고 기울이는 특정한 신체 동작을 전제로 한다.…"/>
          <p:cNvSpPr txBox="1">
            <a:spLocks noGrp="1"/>
          </p:cNvSpPr>
          <p:nvPr>
            <p:ph type="body" idx="1"/>
          </p:nvPr>
        </p:nvSpPr>
        <p:spPr>
          <a:xfrm>
            <a:off x="8349005" y="338687"/>
            <a:ext cx="15429203" cy="11343352"/>
          </a:xfrm>
          <a:prstGeom prst="rect">
            <a:avLst/>
          </a:prstGeom>
        </p:spPr>
        <p:txBody>
          <a:bodyPr numCol="1" spcCol="38100" anchor="ctr">
            <a:normAutofit lnSpcReduction="10000"/>
          </a:bodyPr>
          <a:lstStyle/>
          <a:p>
            <a:pPr marL="0" indent="0" algn="just" defTabSz="457200">
              <a:lnSpc>
                <a:spcPct val="150000"/>
              </a:lnSpc>
              <a:spcBef>
                <a:spcPts val="1200"/>
              </a:spcBef>
              <a:buClrTx/>
              <a:buSzTx/>
              <a:buNone/>
              <a:defRPr sz="4300"/>
            </a:pPr>
            <a:r>
              <a:t>오비디우스와 아르발 형제단 기록은 파테라가 포도주를 붓는 헌작 행위에 사용되었음을 보여주며, 이는 파테라를 손에 들고 기울이는 특정한 신체 동작을 전제로 한다.</a:t>
            </a:r>
          </a:p>
          <a:p>
            <a:pPr marL="0" indent="0" algn="just" defTabSz="457200">
              <a:lnSpc>
                <a:spcPct val="150000"/>
              </a:lnSpc>
              <a:spcBef>
                <a:spcPts val="1200"/>
              </a:spcBef>
              <a:buClrTx/>
              <a:buSzTx/>
              <a:buNone/>
              <a:defRPr sz="4300"/>
            </a:pPr>
            <a:r>
              <a:t>문헌·도상 자료는 파테라가 제의 전반에서 반복적으로 사용되며 행위를 구조화하는 핵심 기물임을 증언한다.</a:t>
            </a:r>
          </a:p>
          <a:p>
            <a:pPr marL="0" indent="0" algn="just" defTabSz="457200">
              <a:lnSpc>
                <a:spcPct val="150000"/>
              </a:lnSpc>
              <a:spcBef>
                <a:spcPts val="1200"/>
              </a:spcBef>
              <a:buClrTx/>
              <a:buSzTx/>
              <a:buNone/>
              <a:defRPr sz="4300"/>
            </a:pPr>
            <a:r>
              <a:t>디도 사례와 임몰라티오 장면처럼, 파테라는 제물의 뿔 사이에 포도주를 붓거나 몰라 살사를 뿌릴 때도 중요한 도구로 쓰였다.</a:t>
            </a:r>
          </a:p>
          <a:p>
            <a:pPr marL="0" indent="0" algn="just" defTabSz="457200">
              <a:lnSpc>
                <a:spcPct val="150000"/>
              </a:lnSpc>
              <a:spcBef>
                <a:spcPts val="1200"/>
              </a:spcBef>
              <a:buClrTx/>
              <a:buSzTx/>
              <a:buNone/>
              <a:defRPr sz="4300"/>
            </a:pPr>
            <a:r>
              <a:t>제단 부조는 이러한 동작을 시각적으로 보여 주며, 파테라의 제의적 조작성을 뒷받침한다.</a:t>
            </a:r>
          </a:p>
          <a:p>
            <a:pPr marL="0" indent="0" algn="just" defTabSz="457200">
              <a:lnSpc>
                <a:spcPct val="150000"/>
              </a:lnSpc>
              <a:spcBef>
                <a:spcPts val="1200"/>
              </a:spcBef>
              <a:buClrTx/>
              <a:buSzTx/>
              <a:buNone/>
              <a:defRPr sz="4300"/>
            </a:pPr>
            <a:r>
              <a:t>동물 제사에서 피를 받거나 식기류로 쓰였다는 기록도 있으나, 이는 문헌을 통해서만 추정할 수 있다.</a:t>
            </a:r>
          </a:p>
        </p:txBody>
      </p:sp>
      <p:pic>
        <p:nvPicPr>
          <p:cNvPr id="228" name="IMG_3236.jpeg" descr="IMG_3236.jpeg"/>
          <p:cNvPicPr>
            <a:picLocks noChangeAspect="1"/>
          </p:cNvPicPr>
          <p:nvPr/>
        </p:nvPicPr>
        <p:blipFill>
          <a:blip r:embed="rId2"/>
          <a:stretch>
            <a:fillRect/>
          </a:stretch>
        </p:blipFill>
        <p:spPr>
          <a:xfrm>
            <a:off x="106507" y="-1"/>
            <a:ext cx="7946812" cy="13716001"/>
          </a:xfrm>
          <a:prstGeom prst="rect">
            <a:avLst/>
          </a:prstGeom>
          <a:ln w="12700">
            <a:miter lim="400000"/>
          </a:ln>
        </p:spPr>
      </p:pic>
      <p:sp>
        <p:nvSpPr>
          <p:cNvPr id="229" name="게니우스와 희생동물, 클라우시우스 시대 (1세기 중엽).…"/>
          <p:cNvSpPr txBox="1"/>
          <p:nvPr/>
        </p:nvSpPr>
        <p:spPr>
          <a:xfrm>
            <a:off x="8407995" y="12063602"/>
            <a:ext cx="15311223" cy="12541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lnSpcReduction="10000"/>
          </a:bodyPr>
          <a:lstStyle/>
          <a:p>
            <a:pPr algn="just" defTabSz="1926336">
              <a:spcBef>
                <a:spcPts val="1800"/>
              </a:spcBef>
              <a:defRPr sz="3239"/>
            </a:pPr>
            <a:r>
              <a:t>게니우스와 희생동물, 클라우시우스 시대 (1세기 중엽). </a:t>
            </a:r>
          </a:p>
          <a:p>
            <a:pPr algn="just" defTabSz="1926336">
              <a:spcBef>
                <a:spcPts val="1800"/>
              </a:spcBef>
              <a:defRPr sz="2844"/>
            </a:pPr>
            <a:r>
              <a:t>Erika Simon, Die Götter der Römer, München: Hirmer, 1990), Abb. 306.</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파테라는 전통 때문만이 아니라 조작성 덕분에 공적 제의에서 선택되었다.…"/>
          <p:cNvSpPr txBox="1">
            <a:spLocks noGrp="1"/>
          </p:cNvSpPr>
          <p:nvPr>
            <p:ph type="body" idx="1"/>
          </p:nvPr>
        </p:nvSpPr>
        <p:spPr>
          <a:xfrm>
            <a:off x="764182" y="2154859"/>
            <a:ext cx="22855636" cy="10057402"/>
          </a:xfrm>
          <a:prstGeom prst="rect">
            <a:avLst/>
          </a:prstGeom>
        </p:spPr>
        <p:txBody>
          <a:bodyPr numCol="1" spcCol="38100" anchor="ctr"/>
          <a:lstStyle/>
          <a:p>
            <a:pPr marL="0" indent="0" algn="just" defTabSz="457200">
              <a:lnSpc>
                <a:spcPct val="150000"/>
              </a:lnSpc>
              <a:spcBef>
                <a:spcPts val="1200"/>
              </a:spcBef>
              <a:buClrTx/>
              <a:buSzTx/>
              <a:buNone/>
              <a:defRPr sz="4500"/>
            </a:pPr>
            <a:r>
              <a:t>파테라는 전통 때문만이 아니라 조작성 덕분에 공적 제의에서 선택되었다.</a:t>
            </a:r>
          </a:p>
          <a:p>
            <a:pPr marL="0" indent="0" algn="just" defTabSz="457200">
              <a:lnSpc>
                <a:spcPct val="150000"/>
              </a:lnSpc>
              <a:spcBef>
                <a:spcPts val="1200"/>
              </a:spcBef>
              <a:buClrTx/>
              <a:buSzTx/>
              <a:buNone/>
              <a:defRPr sz="4500"/>
            </a:pPr>
            <a:r>
              <a:t>그 형태는 제의 동작을 구조화하고 규정하는 핵심 요소였다.</a:t>
            </a:r>
          </a:p>
          <a:p>
            <a:pPr marL="0" indent="0" algn="just" defTabSz="457200">
              <a:lnSpc>
                <a:spcPct val="150000"/>
              </a:lnSpc>
              <a:spcBef>
                <a:spcPts val="1200"/>
              </a:spcBef>
              <a:buClrTx/>
              <a:buSzTx/>
              <a:buNone/>
              <a:defRPr sz="4500"/>
            </a:pPr>
            <a:r>
              <a:t>가이프만이 주장했던 바와 같이, 파테라는 신체와 밀접하게 결합해 특유의 제의적 신체성을 만들어낸다.</a:t>
            </a:r>
          </a:p>
          <a:p>
            <a:pPr marL="0" indent="0" algn="just" defTabSz="457200">
              <a:lnSpc>
                <a:spcPct val="150000"/>
              </a:lnSpc>
              <a:spcBef>
                <a:spcPts val="1200"/>
              </a:spcBef>
              <a:buClrTx/>
              <a:buSzTx/>
              <a:buNone/>
              <a:defRPr sz="4500"/>
            </a:pPr>
            <a:r>
              <a:t>같은 형태라도 맥락에 따라 공적 제의에서는 권위, 사적 제의에서는 개인적 헌신을 상징하는 등 의미가 달라질 수 있다.</a:t>
            </a:r>
          </a:p>
          <a:p>
            <a:pPr marL="0" indent="0" algn="just" defTabSz="457200">
              <a:lnSpc>
                <a:spcPct val="150000"/>
              </a:lnSpc>
              <a:spcBef>
                <a:spcPts val="1200"/>
              </a:spcBef>
              <a:buClrTx/>
              <a:buSzTx/>
              <a:buNone/>
              <a:defRPr sz="4500"/>
            </a:pPr>
            <a:r>
              <a:t>이는 파테라가 다층적 의미를 생성하는 기물임을 보여준다.</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4. 제의적 행위성을 매개하는 파테라의 이미지적 재맥락화…"/>
          <p:cNvSpPr txBox="1">
            <a:spLocks noGrp="1"/>
          </p:cNvSpPr>
          <p:nvPr>
            <p:ph type="body" idx="1"/>
          </p:nvPr>
        </p:nvSpPr>
        <p:spPr>
          <a:xfrm>
            <a:off x="9024933" y="248480"/>
            <a:ext cx="14357773" cy="11182396"/>
          </a:xfrm>
          <a:prstGeom prst="rect">
            <a:avLst/>
          </a:prstGeom>
        </p:spPr>
        <p:txBody>
          <a:bodyPr numCol="1" spcCol="38100" anchor="ctr">
            <a:normAutofit lnSpcReduction="10000"/>
          </a:bodyPr>
          <a:lstStyle/>
          <a:p>
            <a:pPr marL="0" marR="538124" indent="0" algn="just" defTabSz="502919">
              <a:lnSpc>
                <a:spcPct val="150000"/>
              </a:lnSpc>
              <a:spcBef>
                <a:spcPts val="0"/>
              </a:spcBef>
              <a:buClrTx/>
              <a:buSzTx/>
              <a:buNone/>
              <a:defRPr sz="4455" b="1"/>
            </a:pPr>
            <a:r>
              <a:t>4. 제의적 행위성을 매개하는 </a:t>
            </a:r>
            <a:r>
              <a:rPr b="0"/>
              <a:t>파테라</a:t>
            </a:r>
            <a:r>
              <a:t>의 이미지적 재맥락화 </a:t>
            </a:r>
          </a:p>
          <a:p>
            <a:pPr marL="0" marR="538124" indent="0" algn="just" defTabSz="502919">
              <a:lnSpc>
                <a:spcPct val="150000"/>
              </a:lnSpc>
              <a:spcBef>
                <a:spcPts val="0"/>
              </a:spcBef>
              <a:buClrTx/>
              <a:buSzTx/>
              <a:buNone/>
              <a:defRPr sz="4257" b="1"/>
            </a:pPr>
            <a:endParaRPr/>
          </a:p>
          <a:p>
            <a:pPr marL="0" indent="0" algn="just" defTabSz="452627">
              <a:lnSpc>
                <a:spcPct val="150000"/>
              </a:lnSpc>
              <a:spcBef>
                <a:spcPts val="0"/>
              </a:spcBef>
              <a:buClrTx/>
              <a:buSzTx/>
              <a:buNone/>
              <a:defRPr sz="4257"/>
            </a:pPr>
            <a:r>
              <a:t>파테라는 원래 제의에서 액체를 붓는 기능적 도구였다. </a:t>
            </a:r>
          </a:p>
          <a:p>
            <a:pPr marL="0" indent="0" algn="just" defTabSz="452627">
              <a:lnSpc>
                <a:spcPct val="150000"/>
              </a:lnSpc>
              <a:spcBef>
                <a:spcPts val="0"/>
              </a:spcBef>
              <a:buClrTx/>
              <a:buSzTx/>
              <a:buNone/>
              <a:defRPr sz="4257"/>
            </a:pPr>
            <a:r>
              <a:t>그러나 시각예술에서는 정치·종교적 의미를 담는 상징적 기물로 변한다. 손잡이 부재와 옴팔로스는 제의 행위에서 신체 움직임과 밀접하게 연결된다.  하지만 조각·부조·주화에서는 파테라가 실제로 사용되지 않는다. 대신 들려지고 보여지는 기호가 된다. 파테라를 든 인물은 제의를 집전하는 자로 이해된다. 이는 곧 피에타스(pietas) 를 시각적으로 드러낸다. </a:t>
            </a:r>
          </a:p>
          <a:p>
            <a:pPr marL="0" indent="0" algn="just" defTabSz="452627">
              <a:lnSpc>
                <a:spcPct val="150000"/>
              </a:lnSpc>
              <a:spcBef>
                <a:spcPts val="0"/>
              </a:spcBef>
              <a:buClrTx/>
              <a:buSzTx/>
              <a:buNone/>
              <a:defRPr sz="4257"/>
            </a:pPr>
            <a:r>
              <a:t>—-&gt; 파테라는 로마의 공적·정치적 상징체계에서 중요한 의미를 갖는다.</a:t>
            </a:r>
          </a:p>
        </p:txBody>
      </p:sp>
      <p:pic>
        <p:nvPicPr>
          <p:cNvPr id="234" name="라레스제단_콘세르바토리.jpeg" descr="라레스제단_콘세르바토리.jpeg"/>
          <p:cNvPicPr>
            <a:picLocks noChangeAspect="1"/>
          </p:cNvPicPr>
          <p:nvPr/>
        </p:nvPicPr>
        <p:blipFill>
          <a:blip r:embed="rId2"/>
          <a:srcRect l="13910" r="11126"/>
          <a:stretch>
            <a:fillRect/>
          </a:stretch>
        </p:blipFill>
        <p:spPr>
          <a:xfrm>
            <a:off x="143613" y="-1"/>
            <a:ext cx="8412579" cy="13716001"/>
          </a:xfrm>
          <a:prstGeom prst="rect">
            <a:avLst/>
          </a:prstGeom>
          <a:ln w="12700">
            <a:miter lim="400000"/>
          </a:ln>
        </p:spPr>
      </p:pic>
      <p:sp>
        <p:nvSpPr>
          <p:cNvPr id="235" name="라레스 제단 부조, 아우구스투스 시대, 로마, 콘세르바토리 궁…"/>
          <p:cNvSpPr txBox="1"/>
          <p:nvPr/>
        </p:nvSpPr>
        <p:spPr>
          <a:xfrm>
            <a:off x="8815156" y="11409506"/>
            <a:ext cx="14994828" cy="19853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pPr algn="just">
              <a:defRPr sz="2900"/>
            </a:pPr>
            <a:r>
              <a:t>라레스 제단 부조, 아우구스투스 시대, 로마, 콘세르바토리 궁</a:t>
            </a:r>
          </a:p>
          <a:p>
            <a:pPr algn="just">
              <a:defRPr sz="2900"/>
            </a:pPr>
            <a:r>
              <a:t>Fless (1995), Taf.45,1.</a:t>
            </a: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lt;비아 라비카나의 아우구스투스&gt;, 기원전 1세기경, 대리석, 높이 207cm, 로마, 로마 국립 박물관…"/>
          <p:cNvSpPr txBox="1">
            <a:spLocks noGrp="1"/>
          </p:cNvSpPr>
          <p:nvPr>
            <p:ph type="body" sz="quarter" idx="1"/>
          </p:nvPr>
        </p:nvSpPr>
        <p:spPr>
          <a:xfrm>
            <a:off x="11267092" y="8543641"/>
            <a:ext cx="12588001" cy="4462826"/>
          </a:xfrm>
          <a:prstGeom prst="rect">
            <a:avLst/>
          </a:prstGeom>
        </p:spPr>
        <p:txBody>
          <a:bodyPr numCol="1" spcCol="38100" anchor="ctr"/>
          <a:lstStyle/>
          <a:p>
            <a:pPr marL="127000" marR="543559" indent="-127000" algn="just" defTabSz="508000">
              <a:lnSpc>
                <a:spcPct val="150000"/>
              </a:lnSpc>
              <a:spcBef>
                <a:spcPts val="0"/>
              </a:spcBef>
              <a:buClrTx/>
              <a:buSzTx/>
              <a:buNone/>
              <a:tabLst>
                <a:tab pos="5334000" algn="r"/>
              </a:tabLst>
              <a:defRPr sz="3100"/>
            </a:pPr>
            <a:r>
              <a:t>&lt;비아 라비카나의 아우구스투스&gt;, 기원전 1세기경, 대리석, 높이 207cm, 로마, 로마 국립 박물관 </a:t>
            </a:r>
          </a:p>
          <a:p>
            <a:pPr marL="127000" marR="543559" indent="-127000" algn="just" defTabSz="508000">
              <a:lnSpc>
                <a:spcPct val="150000"/>
              </a:lnSpc>
              <a:spcBef>
                <a:spcPts val="0"/>
              </a:spcBef>
              <a:buClrTx/>
              <a:buSzTx/>
              <a:buNone/>
              <a:tabLst>
                <a:tab pos="5334000" algn="r"/>
              </a:tabLst>
              <a:defRPr sz="3100"/>
            </a:pPr>
            <a:endParaRPr/>
          </a:p>
          <a:p>
            <a:pPr marL="0" indent="0" algn="just" defTabSz="457200">
              <a:lnSpc>
                <a:spcPct val="150000"/>
              </a:lnSpc>
              <a:spcBef>
                <a:spcPts val="0"/>
              </a:spcBef>
              <a:buClrTx/>
              <a:buSzTx/>
              <a:buNone/>
              <a:defRPr sz="2800">
                <a:solidFill>
                  <a:srgbClr val="202122"/>
                </a:solidFill>
              </a:defRPr>
            </a:pPr>
            <a:r>
              <a:rPr u="sng">
                <a:hlinkClick r:id="rId2"/>
              </a:rPr>
              <a:t>https://commons.wikimedia.org/wiki/File:RMW_-_Opfernder_Togatus.jpg?uselang=de</a:t>
            </a:r>
          </a:p>
        </p:txBody>
      </p:sp>
      <p:pic>
        <p:nvPicPr>
          <p:cNvPr id="238" name="비아라비카나AugustusPontiusMaximus.jpg" descr="비아라비카나AugustusPontiusMaximus.jpg"/>
          <p:cNvPicPr>
            <a:picLocks noChangeAspect="1"/>
          </p:cNvPicPr>
          <p:nvPr/>
        </p:nvPicPr>
        <p:blipFill>
          <a:blip r:embed="rId3"/>
          <a:stretch>
            <a:fillRect/>
          </a:stretch>
        </p:blipFill>
        <p:spPr>
          <a:xfrm>
            <a:off x="437855" y="0"/>
            <a:ext cx="10287001" cy="13716001"/>
          </a:xfrm>
          <a:prstGeom prst="rect">
            <a:avLst/>
          </a:prstGeom>
          <a:ln w="12700">
            <a:miter lim="400000"/>
          </a:ln>
        </p:spPr>
      </p:pic>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라라리움, 베티우스가의 집, 폼페이…"/>
          <p:cNvSpPr txBox="1">
            <a:spLocks noGrp="1"/>
          </p:cNvSpPr>
          <p:nvPr>
            <p:ph type="body" sz="quarter" idx="1"/>
          </p:nvPr>
        </p:nvSpPr>
        <p:spPr>
          <a:xfrm>
            <a:off x="15244773" y="9120388"/>
            <a:ext cx="8442027" cy="3887891"/>
          </a:xfrm>
          <a:prstGeom prst="rect">
            <a:avLst/>
          </a:prstGeom>
        </p:spPr>
        <p:txBody>
          <a:bodyPr numCol="1" spcCol="38100" anchor="ctr"/>
          <a:lstStyle/>
          <a:p>
            <a:pPr marL="0" indent="0" algn="just">
              <a:lnSpc>
                <a:spcPct val="150000"/>
              </a:lnSpc>
              <a:buClrTx/>
              <a:buSzTx/>
              <a:buNone/>
              <a:defRPr sz="4000"/>
            </a:pPr>
            <a:r>
              <a:t>라라리움, 베티우스가의 집, 폼페이</a:t>
            </a:r>
          </a:p>
          <a:p>
            <a:pPr marL="0" indent="0" algn="just">
              <a:lnSpc>
                <a:spcPct val="150000"/>
              </a:lnSpc>
              <a:buClrTx/>
              <a:buSzTx/>
              <a:buNone/>
            </a:pPr>
            <a:endParaRPr/>
          </a:p>
          <a:p>
            <a:pPr marL="0" indent="0" algn="just">
              <a:lnSpc>
                <a:spcPct val="150000"/>
              </a:lnSpc>
              <a:buClrTx/>
              <a:buSzTx/>
              <a:buNone/>
              <a:defRPr sz="3300"/>
            </a:pPr>
            <a:r>
              <a:t>https://commons.wikimedia.org/wiki/File:Casa_dei_Vettii_-_Larario.jpg</a:t>
            </a:r>
          </a:p>
        </p:txBody>
      </p:sp>
      <p:pic>
        <p:nvPicPr>
          <p:cNvPr id="241" name="Casa_dei_Vettii_-_Larario.jpg" descr="Casa_dei_Vettii_-_Larario.jpg"/>
          <p:cNvPicPr>
            <a:picLocks noChangeAspect="1"/>
          </p:cNvPicPr>
          <p:nvPr/>
        </p:nvPicPr>
        <p:blipFill>
          <a:blip r:embed="rId2"/>
          <a:stretch>
            <a:fillRect/>
          </a:stretch>
        </p:blipFill>
        <p:spPr>
          <a:xfrm>
            <a:off x="41671" y="-1"/>
            <a:ext cx="14703553" cy="13716001"/>
          </a:xfrm>
          <a:prstGeom prst="rect">
            <a:avLst/>
          </a:prstGeom>
          <a:ln w="12700">
            <a:miter lim="400000"/>
          </a:ln>
        </p:spPr>
      </p:pic>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Bronzestatue eines opfernden Priesters in Toga, 2./3.Jh.,…"/>
          <p:cNvSpPr txBox="1">
            <a:spLocks noGrp="1"/>
          </p:cNvSpPr>
          <p:nvPr>
            <p:ph type="body" sz="quarter" idx="1"/>
          </p:nvPr>
        </p:nvSpPr>
        <p:spPr>
          <a:xfrm>
            <a:off x="10617298" y="8620509"/>
            <a:ext cx="12633531" cy="4601603"/>
          </a:xfrm>
          <a:prstGeom prst="rect">
            <a:avLst/>
          </a:prstGeom>
        </p:spPr>
        <p:txBody>
          <a:bodyPr numCol="1" spcCol="38100" anchor="ctr"/>
          <a:lstStyle/>
          <a:p>
            <a:pPr marL="0" indent="0" algn="just" defTabSz="457200">
              <a:lnSpc>
                <a:spcPct val="120000"/>
              </a:lnSpc>
              <a:spcBef>
                <a:spcPts val="0"/>
              </a:spcBef>
              <a:buClrTx/>
              <a:buSzTx/>
              <a:buNone/>
              <a:defRPr sz="3630">
                <a:solidFill>
                  <a:srgbClr val="202122"/>
                </a:solidFill>
              </a:defRPr>
            </a:pPr>
            <a:r>
              <a:t>Bronzestatue eines opfernden Priesters in Toga, 2./3.Jh., </a:t>
            </a:r>
          </a:p>
          <a:p>
            <a:pPr marL="0" indent="0" algn="just" defTabSz="457200">
              <a:lnSpc>
                <a:spcPct val="120000"/>
              </a:lnSpc>
              <a:spcBef>
                <a:spcPts val="0"/>
              </a:spcBef>
              <a:buClrTx/>
              <a:buSzTx/>
              <a:buNone/>
              <a:defRPr sz="3630">
                <a:solidFill>
                  <a:srgbClr val="202122"/>
                </a:solidFill>
              </a:defRPr>
            </a:pPr>
            <a:r>
              <a:t>Römermuseum, Weißenburg(Bayern) </a:t>
            </a:r>
          </a:p>
          <a:p>
            <a:pPr marL="0" indent="0" algn="just" defTabSz="457200">
              <a:lnSpc>
                <a:spcPct val="120000"/>
              </a:lnSpc>
              <a:spcBef>
                <a:spcPts val="0"/>
              </a:spcBef>
              <a:buClrTx/>
              <a:buSzTx/>
              <a:buNone/>
              <a:defRPr sz="3630">
                <a:solidFill>
                  <a:srgbClr val="202122"/>
                </a:solidFill>
              </a:defRPr>
            </a:pPr>
            <a:endParaRPr/>
          </a:p>
          <a:p>
            <a:pPr marL="0" indent="0" algn="just" defTabSz="457200">
              <a:lnSpc>
                <a:spcPct val="120000"/>
              </a:lnSpc>
              <a:spcBef>
                <a:spcPts val="0"/>
              </a:spcBef>
              <a:buClrTx/>
              <a:buSzTx/>
              <a:buNone/>
              <a:defRPr sz="3630">
                <a:solidFill>
                  <a:srgbClr val="202122"/>
                </a:solidFill>
              </a:defRPr>
            </a:pPr>
            <a:r>
              <a:t>https://commons.wikimedia.org/wiki/File:RMW_-_Opfernder_Togatus.jpg?uselang=de</a:t>
            </a:r>
          </a:p>
        </p:txBody>
      </p:sp>
      <p:pic>
        <p:nvPicPr>
          <p:cNvPr id="244" name="RMW_-_Opfernder_Togatus.jpg" descr="RMW_-_Opfernder_Togatus.jpg"/>
          <p:cNvPicPr>
            <a:picLocks noChangeAspect="1"/>
          </p:cNvPicPr>
          <p:nvPr/>
        </p:nvPicPr>
        <p:blipFill>
          <a:blip r:embed="rId2"/>
          <a:stretch>
            <a:fillRect/>
          </a:stretch>
        </p:blipFill>
        <p:spPr>
          <a:xfrm>
            <a:off x="488869" y="0"/>
            <a:ext cx="9169471" cy="13716001"/>
          </a:xfrm>
          <a:prstGeom prst="rect">
            <a:avLst/>
          </a:prstGeom>
          <a:ln w="12700">
            <a:miter lim="400000"/>
          </a:ln>
        </p:spPr>
      </p:pic>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가이프만은 신적 존재가 파테라를 드는 모습이 실제 제의 재현이 아니라, 제의를 수행할 준비 상태를 나타내는 행위성이라고 보았다. 이 관점은 황제 이미지에도 적용된다. 황제가 파테라를 든 모습은 과거의 제사가 아니라, 제의를 수행할 잠재적 권한을 드러내는 기호이며, 제의·권위·통치를 연결해 황제 권력을 정당화한다. 실제 파테라가 인간과 신을 잇는 도구였다면, 시각예술 속 파테라는 황제와 신성, 로마 질서를 매개하는 정치적 상징으로 변화한 것이다."/>
          <p:cNvSpPr txBox="1">
            <a:spLocks noGrp="1"/>
          </p:cNvSpPr>
          <p:nvPr>
            <p:ph type="body" idx="1"/>
          </p:nvPr>
        </p:nvSpPr>
        <p:spPr>
          <a:xfrm>
            <a:off x="1035608" y="1554848"/>
            <a:ext cx="22078392" cy="11147270"/>
          </a:xfrm>
          <a:prstGeom prst="rect">
            <a:avLst/>
          </a:prstGeom>
        </p:spPr>
        <p:txBody>
          <a:bodyPr numCol="1" spcCol="38100" anchor="ctr"/>
          <a:lstStyle>
            <a:lvl1pPr marL="0" indent="0" algn="just" defTabSz="457200">
              <a:lnSpc>
                <a:spcPct val="150000"/>
              </a:lnSpc>
              <a:spcBef>
                <a:spcPts val="1200"/>
              </a:spcBef>
              <a:buClrTx/>
              <a:buSzTx/>
              <a:buNone/>
              <a:defRPr sz="4200"/>
            </a:lvl1pPr>
          </a:lstStyle>
          <a:p>
            <a:r>
              <a:t>가이프만은 신적 존재가 파테라를 드는 모습이 실제 제의 재현이 아니라, 제의를 수행할 준비 상태를 나타내는 행위성이라고 보았다. 이 관점은 황제 이미지에도 적용된다. 황제가 파테라를 든 모습은 과거의 제사가 아니라, 제의를 수행할 잠재적 권한을 드러내는 기호이며, 제의·권위·통치를 연결해 황제 권력을 정당화한다. 실제 파테라가 인간과 신을 잇는 도구였다면, 시각예술 속 파테라는 황제와 신성, 로마 질서를 매개하는 정치적 상징으로 변화한 것이다.</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0" y="0"/>
            <a:ext cx="3314700" cy="13716000"/>
          </a:xfrm>
          <a:prstGeom prst="rect">
            <a:avLst/>
          </a:prstGeom>
        </p:spPr>
      </p:pic>
      <p:pic>
        <p:nvPicPr>
          <p:cNvPr id="3" name="Picture 3"/>
          <p:cNvPicPr>
            <a:picLocks noChangeAspect="1"/>
          </p:cNvPicPr>
          <p:nvPr/>
        </p:nvPicPr>
        <p:blipFill>
          <a:blip r:embed="rId3">
            <a:alphaModFix amt="35000"/>
          </a:blip>
          <a:stretch>
            <a:fillRect/>
          </a:stretch>
        </p:blipFill>
        <p:spPr>
          <a:xfrm>
            <a:off x="685800" y="1701800"/>
            <a:ext cx="2628900" cy="38100"/>
          </a:xfrm>
          <a:prstGeom prst="rect">
            <a:avLst/>
          </a:prstGeom>
        </p:spPr>
      </p:pic>
      <p:pic>
        <p:nvPicPr>
          <p:cNvPr id="4" name="Picture 4"/>
          <p:cNvPicPr>
            <a:picLocks noChangeAspect="1"/>
          </p:cNvPicPr>
          <p:nvPr/>
        </p:nvPicPr>
        <p:blipFill>
          <a:blip r:embed="rId4">
            <a:alphaModFix amt="80000"/>
          </a:blip>
          <a:stretch>
            <a:fillRect/>
          </a:stretch>
        </p:blipFill>
        <p:spPr>
          <a:xfrm>
            <a:off x="685800" y="3594100"/>
            <a:ext cx="2628900" cy="25400"/>
          </a:xfrm>
          <a:prstGeom prst="rect">
            <a:avLst/>
          </a:prstGeom>
        </p:spPr>
      </p:pic>
      <p:pic>
        <p:nvPicPr>
          <p:cNvPr id="5" name="Picture 5"/>
          <p:cNvPicPr>
            <a:picLocks noChangeAspect="1"/>
          </p:cNvPicPr>
          <p:nvPr/>
        </p:nvPicPr>
        <p:blipFill>
          <a:blip r:embed="rId5">
            <a:alphaModFix amt="35000"/>
          </a:blip>
          <a:stretch>
            <a:fillRect/>
          </a:stretch>
        </p:blipFill>
        <p:spPr>
          <a:xfrm>
            <a:off x="685800" y="4191000"/>
            <a:ext cx="2628900" cy="12700"/>
          </a:xfrm>
          <a:prstGeom prst="rect">
            <a:avLst/>
          </a:prstGeom>
        </p:spPr>
      </p:pic>
      <p:pic>
        <p:nvPicPr>
          <p:cNvPr id="6" name="Picture 6"/>
          <p:cNvPicPr>
            <a:picLocks noChangeAspect="1"/>
          </p:cNvPicPr>
          <p:nvPr/>
        </p:nvPicPr>
        <p:blipFill>
          <a:blip r:embed="rId6">
            <a:alphaModFix amt="25000"/>
          </a:blip>
          <a:stretch>
            <a:fillRect/>
          </a:stretch>
        </p:blipFill>
        <p:spPr>
          <a:xfrm rot="16200000">
            <a:off x="-3708400" y="6769100"/>
            <a:ext cx="13792200" cy="241300"/>
          </a:xfrm>
          <a:prstGeom prst="rect">
            <a:avLst/>
          </a:prstGeom>
        </p:spPr>
      </p:pic>
      <p:pic>
        <p:nvPicPr>
          <p:cNvPr id="7" name="Picture 7"/>
          <p:cNvPicPr>
            <a:picLocks noChangeAspect="1"/>
          </p:cNvPicPr>
          <p:nvPr/>
        </p:nvPicPr>
        <p:blipFill>
          <a:blip r:embed="rId7"/>
          <a:stretch>
            <a:fillRect/>
          </a:stretch>
        </p:blipFill>
        <p:spPr>
          <a:xfrm>
            <a:off x="-12700" y="-127000"/>
            <a:ext cx="254000" cy="13906500"/>
          </a:xfrm>
          <a:prstGeom prst="rect">
            <a:avLst/>
          </a:prstGeom>
        </p:spPr>
      </p:pic>
      <p:pic>
        <p:nvPicPr>
          <p:cNvPr id="8" name="Picture 8"/>
          <p:cNvPicPr>
            <a:picLocks noChangeAspect="1"/>
          </p:cNvPicPr>
          <p:nvPr/>
        </p:nvPicPr>
        <p:blipFill>
          <a:blip r:embed="rId8"/>
          <a:stretch>
            <a:fillRect/>
          </a:stretch>
        </p:blipFill>
        <p:spPr>
          <a:xfrm>
            <a:off x="-12700" y="2387600"/>
            <a:ext cx="254000" cy="3048000"/>
          </a:xfrm>
          <a:prstGeom prst="rect">
            <a:avLst/>
          </a:prstGeom>
        </p:spPr>
      </p:pic>
      <p:pic>
        <p:nvPicPr>
          <p:cNvPr id="9" name="Picture 9"/>
          <p:cNvPicPr>
            <a:picLocks noChangeAspect="1"/>
          </p:cNvPicPr>
          <p:nvPr/>
        </p:nvPicPr>
        <p:blipFill>
          <a:blip r:embed="rId9"/>
          <a:stretch>
            <a:fillRect/>
          </a:stretch>
        </p:blipFill>
        <p:spPr>
          <a:xfrm>
            <a:off x="22644100" y="0"/>
            <a:ext cx="1739900" cy="1727200"/>
          </a:xfrm>
          <a:prstGeom prst="rect">
            <a:avLst/>
          </a:prstGeom>
        </p:spPr>
      </p:pic>
      <p:pic>
        <p:nvPicPr>
          <p:cNvPr id="10" name="Picture 10"/>
          <p:cNvPicPr>
            <a:picLocks noChangeAspect="1"/>
          </p:cNvPicPr>
          <p:nvPr/>
        </p:nvPicPr>
        <p:blipFill>
          <a:blip r:embed="rId10">
            <a:alphaModFix amt="35000"/>
          </a:blip>
          <a:stretch>
            <a:fillRect/>
          </a:stretch>
        </p:blipFill>
        <p:spPr>
          <a:xfrm>
            <a:off x="4559300" y="1701800"/>
            <a:ext cx="18046700" cy="25400"/>
          </a:xfrm>
          <a:prstGeom prst="rect">
            <a:avLst/>
          </a:prstGeom>
        </p:spPr>
      </p:pic>
      <p:pic>
        <p:nvPicPr>
          <p:cNvPr id="11" name="Picture 11"/>
          <p:cNvPicPr>
            <a:picLocks noChangeAspect="1"/>
          </p:cNvPicPr>
          <p:nvPr/>
        </p:nvPicPr>
        <p:blipFill>
          <a:blip r:embed="rId11"/>
          <a:stretch>
            <a:fillRect/>
          </a:stretch>
        </p:blipFill>
        <p:spPr>
          <a:xfrm>
            <a:off x="4559300" y="1003300"/>
            <a:ext cx="4152900" cy="508000"/>
          </a:xfrm>
          <a:prstGeom prst="rect">
            <a:avLst/>
          </a:prstGeom>
        </p:spPr>
      </p:pic>
      <p:pic>
        <p:nvPicPr>
          <p:cNvPr id="12" name="Picture 12"/>
          <p:cNvPicPr>
            <a:picLocks noChangeAspect="1"/>
          </p:cNvPicPr>
          <p:nvPr/>
        </p:nvPicPr>
        <p:blipFill>
          <a:blip r:embed="rId12"/>
          <a:stretch>
            <a:fillRect/>
          </a:stretch>
        </p:blipFill>
        <p:spPr>
          <a:xfrm>
            <a:off x="4559300" y="6337300"/>
            <a:ext cx="17576800" cy="952500"/>
          </a:xfrm>
          <a:prstGeom prst="rect">
            <a:avLst/>
          </a:prstGeom>
        </p:spPr>
      </p:pic>
      <p:pic>
        <p:nvPicPr>
          <p:cNvPr id="13" name="Picture 13"/>
          <p:cNvPicPr>
            <a:picLocks noChangeAspect="1"/>
          </p:cNvPicPr>
          <p:nvPr/>
        </p:nvPicPr>
        <p:blipFill>
          <a:blip r:embed="rId13">
            <a:alphaModFix amt="85000"/>
          </a:blip>
          <a:stretch>
            <a:fillRect/>
          </a:stretch>
        </p:blipFill>
        <p:spPr>
          <a:xfrm>
            <a:off x="685800" y="812800"/>
            <a:ext cx="1892300" cy="292100"/>
          </a:xfrm>
          <a:prstGeom prst="rect">
            <a:avLst/>
          </a:prstGeom>
        </p:spPr>
      </p:pic>
      <p:pic>
        <p:nvPicPr>
          <p:cNvPr id="14" name="Picture 14"/>
          <p:cNvPicPr>
            <a:picLocks noChangeAspect="1"/>
          </p:cNvPicPr>
          <p:nvPr/>
        </p:nvPicPr>
        <p:blipFill>
          <a:blip r:embed="rId14">
            <a:alphaModFix amt="85000"/>
          </a:blip>
          <a:stretch>
            <a:fillRect/>
          </a:stretch>
        </p:blipFill>
        <p:spPr>
          <a:xfrm>
            <a:off x="685800" y="1143000"/>
            <a:ext cx="2108200" cy="292100"/>
          </a:xfrm>
          <a:prstGeom prst="rect">
            <a:avLst/>
          </a:prstGeom>
        </p:spPr>
      </p:pic>
      <p:pic>
        <p:nvPicPr>
          <p:cNvPr id="15" name="Picture 15"/>
          <p:cNvPicPr>
            <a:picLocks noChangeAspect="1"/>
          </p:cNvPicPr>
          <p:nvPr/>
        </p:nvPicPr>
        <p:blipFill>
          <a:blip r:embed="rId15"/>
          <a:stretch>
            <a:fillRect/>
          </a:stretch>
        </p:blipFill>
        <p:spPr>
          <a:xfrm>
            <a:off x="736600" y="2336800"/>
            <a:ext cx="901700" cy="647700"/>
          </a:xfrm>
          <a:prstGeom prst="rect">
            <a:avLst/>
          </a:prstGeom>
        </p:spPr>
      </p:pic>
      <p:pic>
        <p:nvPicPr>
          <p:cNvPr id="16" name="Picture 16"/>
          <p:cNvPicPr>
            <a:picLocks noChangeAspect="1"/>
          </p:cNvPicPr>
          <p:nvPr/>
        </p:nvPicPr>
        <p:blipFill>
          <a:blip r:embed="rId16"/>
          <a:stretch>
            <a:fillRect/>
          </a:stretch>
        </p:blipFill>
        <p:spPr>
          <a:xfrm>
            <a:off x="711200" y="3060700"/>
            <a:ext cx="2235200" cy="406400"/>
          </a:xfrm>
          <a:prstGeom prst="rect">
            <a:avLst/>
          </a:prstGeom>
        </p:spPr>
      </p:pic>
      <p:pic>
        <p:nvPicPr>
          <p:cNvPr id="17" name="Picture 17"/>
          <p:cNvPicPr>
            <a:picLocks noChangeAspect="1"/>
          </p:cNvPicPr>
          <p:nvPr/>
        </p:nvPicPr>
        <p:blipFill>
          <a:blip r:embed="rId5">
            <a:alphaModFix amt="35000"/>
          </a:blip>
          <a:stretch>
            <a:fillRect/>
          </a:stretch>
        </p:blipFill>
        <p:spPr>
          <a:xfrm>
            <a:off x="685800" y="4737100"/>
            <a:ext cx="2628900" cy="12700"/>
          </a:xfrm>
          <a:prstGeom prst="rect">
            <a:avLst/>
          </a:prstGeom>
        </p:spPr>
      </p:pic>
      <p:pic>
        <p:nvPicPr>
          <p:cNvPr id="18" name="Picture 18"/>
          <p:cNvPicPr>
            <a:picLocks noChangeAspect="1"/>
          </p:cNvPicPr>
          <p:nvPr/>
        </p:nvPicPr>
        <p:blipFill>
          <a:blip r:embed="rId17"/>
          <a:stretch>
            <a:fillRect/>
          </a:stretch>
        </p:blipFill>
        <p:spPr>
          <a:xfrm>
            <a:off x="990600" y="4343400"/>
            <a:ext cx="2057400" cy="304800"/>
          </a:xfrm>
          <a:prstGeom prst="rect">
            <a:avLst/>
          </a:prstGeom>
        </p:spPr>
      </p:pic>
      <p:pic>
        <p:nvPicPr>
          <p:cNvPr id="19" name="Picture 19"/>
          <p:cNvPicPr>
            <a:picLocks noChangeAspect="1"/>
          </p:cNvPicPr>
          <p:nvPr/>
        </p:nvPicPr>
        <p:blipFill>
          <a:blip r:embed="rId18"/>
          <a:stretch>
            <a:fillRect/>
          </a:stretch>
        </p:blipFill>
        <p:spPr>
          <a:xfrm rot="5400000">
            <a:off x="736600" y="3822700"/>
            <a:ext cx="152400" cy="139700"/>
          </a:xfrm>
          <a:prstGeom prst="rect">
            <a:avLst/>
          </a:prstGeom>
        </p:spPr>
      </p:pic>
      <p:pic>
        <p:nvPicPr>
          <p:cNvPr id="20" name="Picture 20"/>
          <p:cNvPicPr>
            <a:picLocks noChangeAspect="1"/>
          </p:cNvPicPr>
          <p:nvPr/>
        </p:nvPicPr>
        <p:blipFill>
          <a:blip r:embed="rId19"/>
          <a:stretch>
            <a:fillRect/>
          </a:stretch>
        </p:blipFill>
        <p:spPr>
          <a:xfrm>
            <a:off x="990600" y="3746500"/>
            <a:ext cx="2057400" cy="304800"/>
          </a:xfrm>
          <a:prstGeom prst="rect">
            <a:avLst/>
          </a:prstGeom>
        </p:spPr>
      </p:pic>
      <p:pic>
        <p:nvPicPr>
          <p:cNvPr id="21" name="Picture 21"/>
          <p:cNvPicPr>
            <a:picLocks noChangeAspect="1"/>
          </p:cNvPicPr>
          <p:nvPr/>
        </p:nvPicPr>
        <p:blipFill>
          <a:blip r:embed="rId5">
            <a:alphaModFix amt="35000"/>
          </a:blip>
          <a:stretch>
            <a:fillRect/>
          </a:stretch>
        </p:blipFill>
        <p:spPr>
          <a:xfrm>
            <a:off x="685800" y="5321300"/>
            <a:ext cx="2628900" cy="12700"/>
          </a:xfrm>
          <a:prstGeom prst="rect">
            <a:avLst/>
          </a:prstGeom>
        </p:spPr>
      </p:pic>
      <p:pic>
        <p:nvPicPr>
          <p:cNvPr id="22" name="Picture 22"/>
          <p:cNvPicPr>
            <a:picLocks noChangeAspect="1"/>
          </p:cNvPicPr>
          <p:nvPr/>
        </p:nvPicPr>
        <p:blipFill>
          <a:blip r:embed="rId20"/>
          <a:stretch>
            <a:fillRect/>
          </a:stretch>
        </p:blipFill>
        <p:spPr>
          <a:xfrm>
            <a:off x="977900" y="4927600"/>
            <a:ext cx="2057400" cy="304800"/>
          </a:xfrm>
          <a:prstGeom prst="rect">
            <a:avLst/>
          </a:prstGeom>
        </p:spPr>
      </p:pic>
      <p:pic>
        <p:nvPicPr>
          <p:cNvPr id="23" name="Picture 23"/>
          <p:cNvPicPr>
            <a:picLocks noChangeAspect="1"/>
          </p:cNvPicPr>
          <p:nvPr/>
        </p:nvPicPr>
        <p:blipFill>
          <a:blip r:embed="rId21"/>
          <a:stretch>
            <a:fillRect/>
          </a:stretch>
        </p:blipFill>
        <p:spPr>
          <a:xfrm>
            <a:off x="17983200" y="9588500"/>
            <a:ext cx="4660900" cy="1079500"/>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평화의 제단, 제단을 둘러싼 벽의 안쪽 면, 기원전 13-9년, 로마.…"/>
          <p:cNvSpPr txBox="1">
            <a:spLocks noGrp="1"/>
          </p:cNvSpPr>
          <p:nvPr>
            <p:ph type="body" sz="quarter" idx="1"/>
          </p:nvPr>
        </p:nvSpPr>
        <p:spPr>
          <a:xfrm>
            <a:off x="10908207" y="9477643"/>
            <a:ext cx="13176143" cy="4123290"/>
          </a:xfrm>
          <a:prstGeom prst="rect">
            <a:avLst/>
          </a:prstGeom>
        </p:spPr>
        <p:txBody>
          <a:bodyPr numCol="1" spcCol="38100" anchor="ctr">
            <a:normAutofit lnSpcReduction="10000"/>
          </a:bodyPr>
          <a:lstStyle/>
          <a:p>
            <a:pPr marL="0" indent="0" algn="just" defTabSz="457200">
              <a:lnSpc>
                <a:spcPct val="150000"/>
              </a:lnSpc>
              <a:spcBef>
                <a:spcPts val="0"/>
              </a:spcBef>
              <a:buClrTx/>
              <a:buSzTx/>
              <a:buNone/>
              <a:defRPr sz="3300"/>
            </a:pPr>
            <a:r>
              <a:t>평화의 제단, 제단을 둘러싼 벽의 안쪽 면, 기원전 13-9년, 로마. </a:t>
            </a:r>
          </a:p>
          <a:p>
            <a:pPr marL="0" indent="0" algn="just" defTabSz="457200">
              <a:lnSpc>
                <a:spcPct val="150000"/>
              </a:lnSpc>
              <a:spcBef>
                <a:spcPts val="0"/>
              </a:spcBef>
              <a:buClrTx/>
              <a:buSzTx/>
              <a:buNone/>
              <a:defRPr sz="3300"/>
            </a:pPr>
            <a:endParaRPr/>
          </a:p>
          <a:p>
            <a:pPr marL="0" indent="0" algn="just" defTabSz="457200">
              <a:lnSpc>
                <a:spcPct val="150000"/>
              </a:lnSpc>
              <a:spcBef>
                <a:spcPts val="0"/>
              </a:spcBef>
              <a:buClrTx/>
              <a:buSzTx/>
              <a:buNone/>
              <a:defRPr sz="2900"/>
            </a:pPr>
            <a:r>
              <a:t>Zanker, Paul. Augustus und die Macht der Bilder. München: C.H.Beck, 1987.</a:t>
            </a:r>
          </a:p>
          <a:p>
            <a:pPr marL="0" indent="0" algn="just" defTabSz="457200">
              <a:lnSpc>
                <a:spcPct val="150000"/>
              </a:lnSpc>
              <a:spcBef>
                <a:spcPts val="0"/>
              </a:spcBef>
              <a:buClrTx/>
              <a:buSzTx/>
              <a:buNone/>
              <a:defRPr sz="2900"/>
            </a:pPr>
            <a:r>
              <a:t>© Charles S. Rhyne (왼쪽) </a:t>
            </a:r>
            <a:r>
              <a:rPr u="sng">
                <a:hlinkClick r:id="rId2"/>
              </a:rPr>
              <a:t>https://rdc.reed.edu/c/arapacis/s/r?_pp=20&amp;s=8d65ec3ac8fd155defd69da6edec623f29f23d75&amp;p=263&amp;pp=1</a:t>
            </a:r>
          </a:p>
        </p:txBody>
      </p:sp>
      <p:pic>
        <p:nvPicPr>
          <p:cNvPr id="249" name="평화의제단_파테라.png" descr="평화의제단_파테라.png"/>
          <p:cNvPicPr>
            <a:picLocks noChangeAspect="1"/>
          </p:cNvPicPr>
          <p:nvPr/>
        </p:nvPicPr>
        <p:blipFill>
          <a:blip r:embed="rId3"/>
          <a:stretch>
            <a:fillRect/>
          </a:stretch>
        </p:blipFill>
        <p:spPr>
          <a:xfrm>
            <a:off x="-13942" y="-84746"/>
            <a:ext cx="10704295" cy="13885492"/>
          </a:xfrm>
          <a:prstGeom prst="rect">
            <a:avLst/>
          </a:prstGeom>
          <a:ln w="12700">
            <a:miter lim="400000"/>
          </a:ln>
        </p:spPr>
      </p:pic>
      <p:pic>
        <p:nvPicPr>
          <p:cNvPr id="250" name="IMG_3237.jpeg" descr="IMG_3237.jpeg"/>
          <p:cNvPicPr>
            <a:picLocks noChangeAspect="1"/>
          </p:cNvPicPr>
          <p:nvPr/>
        </p:nvPicPr>
        <p:blipFill>
          <a:blip r:embed="rId4"/>
          <a:srcRect b="4942"/>
          <a:stretch>
            <a:fillRect/>
          </a:stretch>
        </p:blipFill>
        <p:spPr>
          <a:xfrm>
            <a:off x="10832731" y="8874"/>
            <a:ext cx="13523322" cy="9483005"/>
          </a:xfrm>
          <a:prstGeom prst="rect">
            <a:avLst/>
          </a:prstGeom>
          <a:ln w="12700">
            <a:miter lim="400000"/>
          </a:ln>
        </p:spPr>
      </p:pic>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결론…"/>
          <p:cNvSpPr txBox="1">
            <a:spLocks noGrp="1"/>
          </p:cNvSpPr>
          <p:nvPr>
            <p:ph type="body" idx="1"/>
          </p:nvPr>
        </p:nvSpPr>
        <p:spPr>
          <a:xfrm>
            <a:off x="1270000" y="1013883"/>
            <a:ext cx="21844000" cy="11688235"/>
          </a:xfrm>
          <a:prstGeom prst="rect">
            <a:avLst/>
          </a:prstGeom>
        </p:spPr>
        <p:txBody>
          <a:bodyPr numCol="1" spcCol="38100" anchor="ctr"/>
          <a:lstStyle/>
          <a:p>
            <a:pPr marL="0" indent="0" algn="just">
              <a:lnSpc>
                <a:spcPct val="150000"/>
              </a:lnSpc>
              <a:buClrTx/>
              <a:buSzTx/>
              <a:buNone/>
              <a:defRPr b="1"/>
            </a:pPr>
            <a:r>
              <a:t>결론</a:t>
            </a:r>
          </a:p>
          <a:p>
            <a:pPr marL="0" indent="0" algn="just">
              <a:lnSpc>
                <a:spcPct val="150000"/>
              </a:lnSpc>
              <a:buClrTx/>
              <a:buSzTx/>
              <a:buNone/>
              <a:defRPr sz="4500"/>
            </a:pPr>
            <a:r>
              <a:t>파테라는 로마 제의 문화에서 제사를 지내는 용도의 제의 도구만은 아니었다. 제의 방식을 의미화하는 데 중요한 매개였다. 헌작이라는 결정적 순간을 가능하게 한 파테라는 사용자의 신체 움직임과 결합되면 제의 행위를 구체화했다. 동시에 시각예술 속에서 정치적 질서와 종교적 질서를 가시화하는 상징으로 재구성되었다. 이러한 중층적 기능은 파테라를 로마 제의가 지닌 수행성과 물질성 그리고 권력 담론이 만나는 지점을 가장 응축된 형태로 드러낸다고 할 수 있다. </a:t>
            </a: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끝…"/>
          <p:cNvSpPr txBox="1">
            <a:spLocks noGrp="1"/>
          </p:cNvSpPr>
          <p:nvPr>
            <p:ph type="body" sz="half" idx="1"/>
          </p:nvPr>
        </p:nvSpPr>
        <p:spPr>
          <a:xfrm>
            <a:off x="963839" y="2927371"/>
            <a:ext cx="21844001" cy="5644789"/>
          </a:xfrm>
          <a:prstGeom prst="rect">
            <a:avLst/>
          </a:prstGeom>
        </p:spPr>
        <p:txBody>
          <a:bodyPr/>
          <a:lstStyle/>
          <a:p>
            <a:pPr>
              <a:lnSpc>
                <a:spcPct val="200000"/>
              </a:lnSpc>
            </a:pPr>
            <a:r>
              <a:t>끝</a:t>
            </a:r>
          </a:p>
          <a:p>
            <a:pPr>
              <a:lnSpc>
                <a:spcPct val="200000"/>
              </a:lnSpc>
            </a:pPr>
            <a:r>
              <a:t>감사합니다!</a:t>
            </a:r>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0" y="0"/>
            <a:ext cx="3314700" cy="13716000"/>
          </a:xfrm>
          <a:prstGeom prst="rect">
            <a:avLst/>
          </a:prstGeom>
        </p:spPr>
      </p:pic>
      <p:pic>
        <p:nvPicPr>
          <p:cNvPr id="3" name="Picture 3"/>
          <p:cNvPicPr>
            <a:picLocks noChangeAspect="1"/>
          </p:cNvPicPr>
          <p:nvPr/>
        </p:nvPicPr>
        <p:blipFill>
          <a:blip r:embed="rId3">
            <a:alphaModFix amt="35000"/>
          </a:blip>
          <a:stretch>
            <a:fillRect/>
          </a:stretch>
        </p:blipFill>
        <p:spPr>
          <a:xfrm>
            <a:off x="685800" y="1701800"/>
            <a:ext cx="2628900" cy="38100"/>
          </a:xfrm>
          <a:prstGeom prst="rect">
            <a:avLst/>
          </a:prstGeom>
        </p:spPr>
      </p:pic>
      <p:pic>
        <p:nvPicPr>
          <p:cNvPr id="4" name="Picture 4"/>
          <p:cNvPicPr>
            <a:picLocks noChangeAspect="1"/>
          </p:cNvPicPr>
          <p:nvPr/>
        </p:nvPicPr>
        <p:blipFill>
          <a:blip r:embed="rId4">
            <a:alphaModFix amt="25000"/>
          </a:blip>
          <a:stretch>
            <a:fillRect/>
          </a:stretch>
        </p:blipFill>
        <p:spPr>
          <a:xfrm rot="16200000">
            <a:off x="-3708400" y="6769100"/>
            <a:ext cx="13792200" cy="241300"/>
          </a:xfrm>
          <a:prstGeom prst="rect">
            <a:avLst/>
          </a:prstGeom>
        </p:spPr>
      </p:pic>
      <p:pic>
        <p:nvPicPr>
          <p:cNvPr id="5" name="Picture 5"/>
          <p:cNvPicPr>
            <a:picLocks noChangeAspect="1"/>
          </p:cNvPicPr>
          <p:nvPr/>
        </p:nvPicPr>
        <p:blipFill>
          <a:blip r:embed="rId5"/>
          <a:stretch>
            <a:fillRect/>
          </a:stretch>
        </p:blipFill>
        <p:spPr>
          <a:xfrm>
            <a:off x="22644100" y="0"/>
            <a:ext cx="1739900" cy="1727200"/>
          </a:xfrm>
          <a:prstGeom prst="rect">
            <a:avLst/>
          </a:prstGeom>
        </p:spPr>
      </p:pic>
      <p:pic>
        <p:nvPicPr>
          <p:cNvPr id="6" name="Picture 6"/>
          <p:cNvPicPr>
            <a:picLocks noChangeAspect="1"/>
          </p:cNvPicPr>
          <p:nvPr/>
        </p:nvPicPr>
        <p:blipFill>
          <a:blip r:embed="rId6"/>
          <a:stretch>
            <a:fillRect/>
          </a:stretch>
        </p:blipFill>
        <p:spPr>
          <a:xfrm>
            <a:off x="-12700" y="-127000"/>
            <a:ext cx="254000" cy="13906500"/>
          </a:xfrm>
          <a:prstGeom prst="rect">
            <a:avLst/>
          </a:prstGeom>
        </p:spPr>
      </p:pic>
      <p:pic>
        <p:nvPicPr>
          <p:cNvPr id="7" name="Picture 7"/>
          <p:cNvPicPr>
            <a:picLocks noChangeAspect="1"/>
          </p:cNvPicPr>
          <p:nvPr/>
        </p:nvPicPr>
        <p:blipFill>
          <a:blip r:embed="rId7">
            <a:alphaModFix amt="35000"/>
          </a:blip>
          <a:stretch>
            <a:fillRect/>
          </a:stretch>
        </p:blipFill>
        <p:spPr>
          <a:xfrm>
            <a:off x="4559300" y="1701800"/>
            <a:ext cx="18046700" cy="25400"/>
          </a:xfrm>
          <a:prstGeom prst="rect">
            <a:avLst/>
          </a:prstGeom>
        </p:spPr>
      </p:pic>
      <p:pic>
        <p:nvPicPr>
          <p:cNvPr id="8" name="Picture 8"/>
          <p:cNvPicPr>
            <a:picLocks noChangeAspect="1"/>
          </p:cNvPicPr>
          <p:nvPr/>
        </p:nvPicPr>
        <p:blipFill>
          <a:blip r:embed="rId8">
            <a:alphaModFix amt="85000"/>
          </a:blip>
          <a:stretch>
            <a:fillRect/>
          </a:stretch>
        </p:blipFill>
        <p:spPr>
          <a:xfrm>
            <a:off x="685800" y="812800"/>
            <a:ext cx="1892300" cy="292100"/>
          </a:xfrm>
          <a:prstGeom prst="rect">
            <a:avLst/>
          </a:prstGeom>
        </p:spPr>
      </p:pic>
      <p:pic>
        <p:nvPicPr>
          <p:cNvPr id="9" name="Picture 9"/>
          <p:cNvPicPr>
            <a:picLocks noChangeAspect="1"/>
          </p:cNvPicPr>
          <p:nvPr/>
        </p:nvPicPr>
        <p:blipFill>
          <a:blip r:embed="rId9">
            <a:alphaModFix amt="85000"/>
          </a:blip>
          <a:stretch>
            <a:fillRect/>
          </a:stretch>
        </p:blipFill>
        <p:spPr>
          <a:xfrm>
            <a:off x="685800" y="1143000"/>
            <a:ext cx="2108200" cy="292100"/>
          </a:xfrm>
          <a:prstGeom prst="rect">
            <a:avLst/>
          </a:prstGeom>
        </p:spPr>
      </p:pic>
      <p:pic>
        <p:nvPicPr>
          <p:cNvPr id="10" name="Picture 10"/>
          <p:cNvPicPr>
            <a:picLocks noChangeAspect="1"/>
          </p:cNvPicPr>
          <p:nvPr/>
        </p:nvPicPr>
        <p:blipFill>
          <a:blip r:embed="rId10">
            <a:alphaModFix amt="80000"/>
          </a:blip>
          <a:stretch>
            <a:fillRect/>
          </a:stretch>
        </p:blipFill>
        <p:spPr>
          <a:xfrm>
            <a:off x="673100" y="3594100"/>
            <a:ext cx="2628900" cy="25400"/>
          </a:xfrm>
          <a:prstGeom prst="rect">
            <a:avLst/>
          </a:prstGeom>
        </p:spPr>
      </p:pic>
      <p:pic>
        <p:nvPicPr>
          <p:cNvPr id="11" name="Picture 11"/>
          <p:cNvPicPr>
            <a:picLocks noChangeAspect="1"/>
          </p:cNvPicPr>
          <p:nvPr/>
        </p:nvPicPr>
        <p:blipFill>
          <a:blip r:embed="rId11">
            <a:alphaModFix amt="35000"/>
          </a:blip>
          <a:stretch>
            <a:fillRect/>
          </a:stretch>
        </p:blipFill>
        <p:spPr>
          <a:xfrm>
            <a:off x="673100" y="4203700"/>
            <a:ext cx="2628900" cy="12700"/>
          </a:xfrm>
          <a:prstGeom prst="rect">
            <a:avLst/>
          </a:prstGeom>
        </p:spPr>
      </p:pic>
      <p:pic>
        <p:nvPicPr>
          <p:cNvPr id="12" name="Picture 12"/>
          <p:cNvPicPr>
            <a:picLocks noChangeAspect="1"/>
          </p:cNvPicPr>
          <p:nvPr/>
        </p:nvPicPr>
        <p:blipFill>
          <a:blip r:embed="rId12"/>
          <a:stretch>
            <a:fillRect/>
          </a:stretch>
        </p:blipFill>
        <p:spPr>
          <a:xfrm>
            <a:off x="-25400" y="2387600"/>
            <a:ext cx="254000" cy="3048000"/>
          </a:xfrm>
          <a:prstGeom prst="rect">
            <a:avLst/>
          </a:prstGeom>
        </p:spPr>
      </p:pic>
      <p:pic>
        <p:nvPicPr>
          <p:cNvPr id="13" name="Picture 13"/>
          <p:cNvPicPr>
            <a:picLocks noChangeAspect="1"/>
          </p:cNvPicPr>
          <p:nvPr/>
        </p:nvPicPr>
        <p:blipFill>
          <a:blip r:embed="rId13"/>
          <a:stretch>
            <a:fillRect/>
          </a:stretch>
        </p:blipFill>
        <p:spPr>
          <a:xfrm>
            <a:off x="711200" y="2336800"/>
            <a:ext cx="901700" cy="647700"/>
          </a:xfrm>
          <a:prstGeom prst="rect">
            <a:avLst/>
          </a:prstGeom>
        </p:spPr>
      </p:pic>
      <p:pic>
        <p:nvPicPr>
          <p:cNvPr id="14" name="Picture 14"/>
          <p:cNvPicPr>
            <a:picLocks noChangeAspect="1"/>
          </p:cNvPicPr>
          <p:nvPr/>
        </p:nvPicPr>
        <p:blipFill>
          <a:blip r:embed="rId14"/>
          <a:stretch>
            <a:fillRect/>
          </a:stretch>
        </p:blipFill>
        <p:spPr>
          <a:xfrm>
            <a:off x="685800" y="3060700"/>
            <a:ext cx="2235200" cy="406400"/>
          </a:xfrm>
          <a:prstGeom prst="rect">
            <a:avLst/>
          </a:prstGeom>
        </p:spPr>
      </p:pic>
      <p:pic>
        <p:nvPicPr>
          <p:cNvPr id="15" name="Picture 15"/>
          <p:cNvPicPr>
            <a:picLocks noChangeAspect="1"/>
          </p:cNvPicPr>
          <p:nvPr/>
        </p:nvPicPr>
        <p:blipFill>
          <a:blip r:embed="rId11">
            <a:alphaModFix amt="35000"/>
          </a:blip>
          <a:stretch>
            <a:fillRect/>
          </a:stretch>
        </p:blipFill>
        <p:spPr>
          <a:xfrm>
            <a:off x="673100" y="4737100"/>
            <a:ext cx="2628900" cy="12700"/>
          </a:xfrm>
          <a:prstGeom prst="rect">
            <a:avLst/>
          </a:prstGeom>
        </p:spPr>
      </p:pic>
      <p:pic>
        <p:nvPicPr>
          <p:cNvPr id="16" name="Picture 16"/>
          <p:cNvPicPr>
            <a:picLocks noChangeAspect="1"/>
          </p:cNvPicPr>
          <p:nvPr/>
        </p:nvPicPr>
        <p:blipFill>
          <a:blip r:embed="rId15"/>
          <a:stretch>
            <a:fillRect/>
          </a:stretch>
        </p:blipFill>
        <p:spPr>
          <a:xfrm>
            <a:off x="965200" y="4343400"/>
            <a:ext cx="2057400" cy="304800"/>
          </a:xfrm>
          <a:prstGeom prst="rect">
            <a:avLst/>
          </a:prstGeom>
        </p:spPr>
      </p:pic>
      <p:pic>
        <p:nvPicPr>
          <p:cNvPr id="17" name="Picture 17"/>
          <p:cNvPicPr>
            <a:picLocks noChangeAspect="1"/>
          </p:cNvPicPr>
          <p:nvPr/>
        </p:nvPicPr>
        <p:blipFill>
          <a:blip r:embed="rId16"/>
          <a:stretch>
            <a:fillRect/>
          </a:stretch>
        </p:blipFill>
        <p:spPr>
          <a:xfrm>
            <a:off x="965200" y="3746500"/>
            <a:ext cx="2057400" cy="304800"/>
          </a:xfrm>
          <a:prstGeom prst="rect">
            <a:avLst/>
          </a:prstGeom>
        </p:spPr>
      </p:pic>
      <p:pic>
        <p:nvPicPr>
          <p:cNvPr id="18" name="Picture 18"/>
          <p:cNvPicPr>
            <a:picLocks noChangeAspect="1"/>
          </p:cNvPicPr>
          <p:nvPr/>
        </p:nvPicPr>
        <p:blipFill>
          <a:blip r:embed="rId11">
            <a:alphaModFix amt="35000"/>
          </a:blip>
          <a:stretch>
            <a:fillRect/>
          </a:stretch>
        </p:blipFill>
        <p:spPr>
          <a:xfrm>
            <a:off x="660400" y="5321300"/>
            <a:ext cx="2628900" cy="12700"/>
          </a:xfrm>
          <a:prstGeom prst="rect">
            <a:avLst/>
          </a:prstGeom>
        </p:spPr>
      </p:pic>
      <p:pic>
        <p:nvPicPr>
          <p:cNvPr id="19" name="Picture 19"/>
          <p:cNvPicPr>
            <a:picLocks noChangeAspect="1"/>
          </p:cNvPicPr>
          <p:nvPr/>
        </p:nvPicPr>
        <p:blipFill>
          <a:blip r:embed="rId17"/>
          <a:stretch>
            <a:fillRect/>
          </a:stretch>
        </p:blipFill>
        <p:spPr>
          <a:xfrm>
            <a:off x="965200" y="4927600"/>
            <a:ext cx="2057400" cy="304800"/>
          </a:xfrm>
          <a:prstGeom prst="rect">
            <a:avLst/>
          </a:prstGeom>
        </p:spPr>
      </p:pic>
      <p:pic>
        <p:nvPicPr>
          <p:cNvPr id="20" name="Picture 20"/>
          <p:cNvPicPr>
            <a:picLocks noChangeAspect="1"/>
          </p:cNvPicPr>
          <p:nvPr/>
        </p:nvPicPr>
        <p:blipFill>
          <a:blip r:embed="rId18"/>
          <a:stretch>
            <a:fillRect/>
          </a:stretch>
        </p:blipFill>
        <p:spPr>
          <a:xfrm>
            <a:off x="10795000" y="6134100"/>
            <a:ext cx="5969000" cy="1409700"/>
          </a:xfrm>
          <a:prstGeom prst="rect">
            <a:avLst/>
          </a:prstGeom>
        </p:spPr>
      </p:pic>
      <p:pic>
        <p:nvPicPr>
          <p:cNvPr id="21" name="Picture 21"/>
          <p:cNvPicPr>
            <a:picLocks noChangeAspect="1"/>
          </p:cNvPicPr>
          <p:nvPr/>
        </p:nvPicPr>
        <p:blipFill>
          <a:blip r:embed="rId19"/>
          <a:stretch>
            <a:fillRect/>
          </a:stretch>
        </p:blipFill>
        <p:spPr>
          <a:xfrm>
            <a:off x="6756400" y="9639300"/>
            <a:ext cx="13639800" cy="1079500"/>
          </a:xfrm>
          <a:prstGeom prst="rect">
            <a:avLst/>
          </a:prstGeom>
        </p:spPr>
      </p:pic>
      <p:pic>
        <p:nvPicPr>
          <p:cNvPr id="22" name="Picture 22"/>
          <p:cNvPicPr>
            <a:picLocks noChangeAspect="1"/>
          </p:cNvPicPr>
          <p:nvPr/>
        </p:nvPicPr>
        <p:blipFill>
          <a:blip r:embed="rId20"/>
          <a:stretch>
            <a:fillRect/>
          </a:stretch>
        </p:blipFill>
        <p:spPr>
          <a:xfrm rot="5400000">
            <a:off x="711200" y="5016500"/>
            <a:ext cx="152400" cy="139700"/>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0" y="0"/>
            <a:ext cx="3314700" cy="13716000"/>
          </a:xfrm>
          <a:prstGeom prst="rect">
            <a:avLst/>
          </a:prstGeom>
        </p:spPr>
      </p:pic>
      <p:pic>
        <p:nvPicPr>
          <p:cNvPr id="3" name="Picture 3"/>
          <p:cNvPicPr>
            <a:picLocks noChangeAspect="1"/>
          </p:cNvPicPr>
          <p:nvPr/>
        </p:nvPicPr>
        <p:blipFill>
          <a:blip r:embed="rId3">
            <a:alphaModFix amt="35000"/>
          </a:blip>
          <a:stretch>
            <a:fillRect/>
          </a:stretch>
        </p:blipFill>
        <p:spPr>
          <a:xfrm>
            <a:off x="685800" y="1701800"/>
            <a:ext cx="2628900" cy="38100"/>
          </a:xfrm>
          <a:prstGeom prst="rect">
            <a:avLst/>
          </a:prstGeom>
        </p:spPr>
      </p:pic>
      <p:pic>
        <p:nvPicPr>
          <p:cNvPr id="4" name="Picture 4"/>
          <p:cNvPicPr>
            <a:picLocks noChangeAspect="1"/>
          </p:cNvPicPr>
          <p:nvPr/>
        </p:nvPicPr>
        <p:blipFill>
          <a:blip r:embed="rId4">
            <a:alphaModFix amt="25000"/>
          </a:blip>
          <a:stretch>
            <a:fillRect/>
          </a:stretch>
        </p:blipFill>
        <p:spPr>
          <a:xfrm rot="16200000">
            <a:off x="-3708400" y="6769100"/>
            <a:ext cx="13792200" cy="241300"/>
          </a:xfrm>
          <a:prstGeom prst="rect">
            <a:avLst/>
          </a:prstGeom>
        </p:spPr>
      </p:pic>
      <p:pic>
        <p:nvPicPr>
          <p:cNvPr id="5" name="Picture 5"/>
          <p:cNvPicPr>
            <a:picLocks noChangeAspect="1"/>
          </p:cNvPicPr>
          <p:nvPr/>
        </p:nvPicPr>
        <p:blipFill>
          <a:blip r:embed="rId5"/>
          <a:stretch>
            <a:fillRect/>
          </a:stretch>
        </p:blipFill>
        <p:spPr>
          <a:xfrm>
            <a:off x="22644100" y="0"/>
            <a:ext cx="1739900" cy="1727200"/>
          </a:xfrm>
          <a:prstGeom prst="rect">
            <a:avLst/>
          </a:prstGeom>
        </p:spPr>
      </p:pic>
      <p:pic>
        <p:nvPicPr>
          <p:cNvPr id="6" name="Picture 6"/>
          <p:cNvPicPr>
            <a:picLocks noChangeAspect="1"/>
          </p:cNvPicPr>
          <p:nvPr/>
        </p:nvPicPr>
        <p:blipFill>
          <a:blip r:embed="rId6"/>
          <a:stretch>
            <a:fillRect/>
          </a:stretch>
        </p:blipFill>
        <p:spPr>
          <a:xfrm>
            <a:off x="-12700" y="-127000"/>
            <a:ext cx="254000" cy="13906500"/>
          </a:xfrm>
          <a:prstGeom prst="rect">
            <a:avLst/>
          </a:prstGeom>
        </p:spPr>
      </p:pic>
      <p:pic>
        <p:nvPicPr>
          <p:cNvPr id="7" name="Picture 7"/>
          <p:cNvPicPr>
            <a:picLocks noChangeAspect="1"/>
          </p:cNvPicPr>
          <p:nvPr/>
        </p:nvPicPr>
        <p:blipFill>
          <a:blip r:embed="rId7">
            <a:alphaModFix amt="35000"/>
          </a:blip>
          <a:stretch>
            <a:fillRect/>
          </a:stretch>
        </p:blipFill>
        <p:spPr>
          <a:xfrm>
            <a:off x="4559300" y="1701800"/>
            <a:ext cx="18046700" cy="25400"/>
          </a:xfrm>
          <a:prstGeom prst="rect">
            <a:avLst/>
          </a:prstGeom>
        </p:spPr>
      </p:pic>
      <p:pic>
        <p:nvPicPr>
          <p:cNvPr id="8" name="Picture 8"/>
          <p:cNvPicPr>
            <a:picLocks noChangeAspect="1"/>
          </p:cNvPicPr>
          <p:nvPr/>
        </p:nvPicPr>
        <p:blipFill>
          <a:blip r:embed="rId8">
            <a:alphaModFix amt="85000"/>
          </a:blip>
          <a:stretch>
            <a:fillRect/>
          </a:stretch>
        </p:blipFill>
        <p:spPr>
          <a:xfrm>
            <a:off x="685800" y="812800"/>
            <a:ext cx="1892300" cy="292100"/>
          </a:xfrm>
          <a:prstGeom prst="rect">
            <a:avLst/>
          </a:prstGeom>
        </p:spPr>
      </p:pic>
      <p:pic>
        <p:nvPicPr>
          <p:cNvPr id="9" name="Picture 9"/>
          <p:cNvPicPr>
            <a:picLocks noChangeAspect="1"/>
          </p:cNvPicPr>
          <p:nvPr/>
        </p:nvPicPr>
        <p:blipFill>
          <a:blip r:embed="rId9">
            <a:alphaModFix amt="85000"/>
          </a:blip>
          <a:stretch>
            <a:fillRect/>
          </a:stretch>
        </p:blipFill>
        <p:spPr>
          <a:xfrm>
            <a:off x="685800" y="1143000"/>
            <a:ext cx="2108200" cy="292100"/>
          </a:xfrm>
          <a:prstGeom prst="rect">
            <a:avLst/>
          </a:prstGeom>
        </p:spPr>
      </p:pic>
      <p:pic>
        <p:nvPicPr>
          <p:cNvPr id="10" name="Picture 10"/>
          <p:cNvPicPr>
            <a:picLocks noChangeAspect="1"/>
          </p:cNvPicPr>
          <p:nvPr/>
        </p:nvPicPr>
        <p:blipFill>
          <a:blip r:embed="rId10"/>
          <a:stretch>
            <a:fillRect/>
          </a:stretch>
        </p:blipFill>
        <p:spPr>
          <a:xfrm>
            <a:off x="4559300" y="1003300"/>
            <a:ext cx="4152900" cy="508000"/>
          </a:xfrm>
          <a:prstGeom prst="rect">
            <a:avLst/>
          </a:prstGeom>
        </p:spPr>
      </p:pic>
      <p:pic>
        <p:nvPicPr>
          <p:cNvPr id="11" name="Picture 11"/>
          <p:cNvPicPr>
            <a:picLocks noChangeAspect="1"/>
          </p:cNvPicPr>
          <p:nvPr/>
        </p:nvPicPr>
        <p:blipFill>
          <a:blip r:embed="rId11">
            <a:alphaModFix amt="80000"/>
          </a:blip>
          <a:stretch>
            <a:fillRect/>
          </a:stretch>
        </p:blipFill>
        <p:spPr>
          <a:xfrm>
            <a:off x="673100" y="3594100"/>
            <a:ext cx="2628900" cy="25400"/>
          </a:xfrm>
          <a:prstGeom prst="rect">
            <a:avLst/>
          </a:prstGeom>
        </p:spPr>
      </p:pic>
      <p:pic>
        <p:nvPicPr>
          <p:cNvPr id="12" name="Picture 12"/>
          <p:cNvPicPr>
            <a:picLocks noChangeAspect="1"/>
          </p:cNvPicPr>
          <p:nvPr/>
        </p:nvPicPr>
        <p:blipFill>
          <a:blip r:embed="rId12">
            <a:alphaModFix amt="35000"/>
          </a:blip>
          <a:stretch>
            <a:fillRect/>
          </a:stretch>
        </p:blipFill>
        <p:spPr>
          <a:xfrm>
            <a:off x="673100" y="4203700"/>
            <a:ext cx="2628900" cy="12700"/>
          </a:xfrm>
          <a:prstGeom prst="rect">
            <a:avLst/>
          </a:prstGeom>
        </p:spPr>
      </p:pic>
      <p:pic>
        <p:nvPicPr>
          <p:cNvPr id="13" name="Picture 13"/>
          <p:cNvPicPr>
            <a:picLocks noChangeAspect="1"/>
          </p:cNvPicPr>
          <p:nvPr/>
        </p:nvPicPr>
        <p:blipFill>
          <a:blip r:embed="rId13"/>
          <a:stretch>
            <a:fillRect/>
          </a:stretch>
        </p:blipFill>
        <p:spPr>
          <a:xfrm>
            <a:off x="-25400" y="2387600"/>
            <a:ext cx="254000" cy="3048000"/>
          </a:xfrm>
          <a:prstGeom prst="rect">
            <a:avLst/>
          </a:prstGeom>
        </p:spPr>
      </p:pic>
      <p:pic>
        <p:nvPicPr>
          <p:cNvPr id="14" name="Picture 14"/>
          <p:cNvPicPr>
            <a:picLocks noChangeAspect="1"/>
          </p:cNvPicPr>
          <p:nvPr/>
        </p:nvPicPr>
        <p:blipFill>
          <a:blip r:embed="rId14"/>
          <a:stretch>
            <a:fillRect/>
          </a:stretch>
        </p:blipFill>
        <p:spPr>
          <a:xfrm>
            <a:off x="711200" y="2336800"/>
            <a:ext cx="901700" cy="647700"/>
          </a:xfrm>
          <a:prstGeom prst="rect">
            <a:avLst/>
          </a:prstGeom>
        </p:spPr>
      </p:pic>
      <p:pic>
        <p:nvPicPr>
          <p:cNvPr id="15" name="Picture 15"/>
          <p:cNvPicPr>
            <a:picLocks noChangeAspect="1"/>
          </p:cNvPicPr>
          <p:nvPr/>
        </p:nvPicPr>
        <p:blipFill>
          <a:blip r:embed="rId15"/>
          <a:stretch>
            <a:fillRect/>
          </a:stretch>
        </p:blipFill>
        <p:spPr>
          <a:xfrm>
            <a:off x="685800" y="3060700"/>
            <a:ext cx="2235200" cy="406400"/>
          </a:xfrm>
          <a:prstGeom prst="rect">
            <a:avLst/>
          </a:prstGeom>
        </p:spPr>
      </p:pic>
      <p:pic>
        <p:nvPicPr>
          <p:cNvPr id="16" name="Picture 16"/>
          <p:cNvPicPr>
            <a:picLocks noChangeAspect="1"/>
          </p:cNvPicPr>
          <p:nvPr/>
        </p:nvPicPr>
        <p:blipFill>
          <a:blip r:embed="rId12">
            <a:alphaModFix amt="35000"/>
          </a:blip>
          <a:stretch>
            <a:fillRect/>
          </a:stretch>
        </p:blipFill>
        <p:spPr>
          <a:xfrm>
            <a:off x="673100" y="4737100"/>
            <a:ext cx="2628900" cy="12700"/>
          </a:xfrm>
          <a:prstGeom prst="rect">
            <a:avLst/>
          </a:prstGeom>
        </p:spPr>
      </p:pic>
      <p:pic>
        <p:nvPicPr>
          <p:cNvPr id="17" name="Picture 17"/>
          <p:cNvPicPr>
            <a:picLocks noChangeAspect="1"/>
          </p:cNvPicPr>
          <p:nvPr/>
        </p:nvPicPr>
        <p:blipFill>
          <a:blip r:embed="rId16"/>
          <a:stretch>
            <a:fillRect/>
          </a:stretch>
        </p:blipFill>
        <p:spPr>
          <a:xfrm>
            <a:off x="965200" y="4343400"/>
            <a:ext cx="2057400" cy="304800"/>
          </a:xfrm>
          <a:prstGeom prst="rect">
            <a:avLst/>
          </a:prstGeom>
        </p:spPr>
      </p:pic>
      <p:pic>
        <p:nvPicPr>
          <p:cNvPr id="18" name="Picture 18"/>
          <p:cNvPicPr>
            <a:picLocks noChangeAspect="1"/>
          </p:cNvPicPr>
          <p:nvPr/>
        </p:nvPicPr>
        <p:blipFill>
          <a:blip r:embed="rId17"/>
          <a:stretch>
            <a:fillRect/>
          </a:stretch>
        </p:blipFill>
        <p:spPr>
          <a:xfrm>
            <a:off x="965200" y="3746500"/>
            <a:ext cx="2057400" cy="304800"/>
          </a:xfrm>
          <a:prstGeom prst="rect">
            <a:avLst/>
          </a:prstGeom>
        </p:spPr>
      </p:pic>
      <p:pic>
        <p:nvPicPr>
          <p:cNvPr id="19" name="Picture 19"/>
          <p:cNvPicPr>
            <a:picLocks noChangeAspect="1"/>
          </p:cNvPicPr>
          <p:nvPr/>
        </p:nvPicPr>
        <p:blipFill>
          <a:blip r:embed="rId12">
            <a:alphaModFix amt="35000"/>
          </a:blip>
          <a:stretch>
            <a:fillRect/>
          </a:stretch>
        </p:blipFill>
        <p:spPr>
          <a:xfrm>
            <a:off x="660400" y="5321300"/>
            <a:ext cx="2628900" cy="12700"/>
          </a:xfrm>
          <a:prstGeom prst="rect">
            <a:avLst/>
          </a:prstGeom>
        </p:spPr>
      </p:pic>
      <p:pic>
        <p:nvPicPr>
          <p:cNvPr id="20" name="Picture 20"/>
          <p:cNvPicPr>
            <a:picLocks noChangeAspect="1"/>
          </p:cNvPicPr>
          <p:nvPr/>
        </p:nvPicPr>
        <p:blipFill>
          <a:blip r:embed="rId18"/>
          <a:stretch>
            <a:fillRect/>
          </a:stretch>
        </p:blipFill>
        <p:spPr>
          <a:xfrm>
            <a:off x="965200" y="4927600"/>
            <a:ext cx="2057400" cy="304800"/>
          </a:xfrm>
          <a:prstGeom prst="rect">
            <a:avLst/>
          </a:prstGeom>
        </p:spPr>
      </p:pic>
      <p:pic>
        <p:nvPicPr>
          <p:cNvPr id="21" name="Picture 21"/>
          <p:cNvPicPr>
            <a:picLocks noChangeAspect="1"/>
          </p:cNvPicPr>
          <p:nvPr/>
        </p:nvPicPr>
        <p:blipFill>
          <a:blip r:embed="rId19"/>
          <a:stretch>
            <a:fillRect/>
          </a:stretch>
        </p:blipFill>
        <p:spPr>
          <a:xfrm>
            <a:off x="4559300" y="6337300"/>
            <a:ext cx="17576800" cy="939800"/>
          </a:xfrm>
          <a:prstGeom prst="rect">
            <a:avLst/>
          </a:prstGeom>
        </p:spPr>
      </p:pic>
      <p:pic>
        <p:nvPicPr>
          <p:cNvPr id="22" name="Picture 22"/>
          <p:cNvPicPr>
            <a:picLocks noChangeAspect="1"/>
          </p:cNvPicPr>
          <p:nvPr/>
        </p:nvPicPr>
        <p:blipFill>
          <a:blip r:embed="rId20"/>
          <a:stretch>
            <a:fillRect/>
          </a:stretch>
        </p:blipFill>
        <p:spPr>
          <a:xfrm>
            <a:off x="17983200" y="9588500"/>
            <a:ext cx="4660900" cy="1066800"/>
          </a:xfrm>
          <a:prstGeom prst="rect">
            <a:avLst/>
          </a:prstGeom>
        </p:spPr>
      </p:pic>
      <p:pic>
        <p:nvPicPr>
          <p:cNvPr id="23" name="Picture 23"/>
          <p:cNvPicPr>
            <a:picLocks noChangeAspect="1"/>
          </p:cNvPicPr>
          <p:nvPr/>
        </p:nvPicPr>
        <p:blipFill>
          <a:blip r:embed="rId21"/>
          <a:stretch>
            <a:fillRect/>
          </a:stretch>
        </p:blipFill>
        <p:spPr>
          <a:xfrm rot="5400000">
            <a:off x="711200" y="3835400"/>
            <a:ext cx="152400" cy="139700"/>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0" y="0"/>
            <a:ext cx="3314700" cy="13716000"/>
          </a:xfrm>
          <a:prstGeom prst="rect">
            <a:avLst/>
          </a:prstGeom>
        </p:spPr>
      </p:pic>
      <p:pic>
        <p:nvPicPr>
          <p:cNvPr id="3" name="Picture 3"/>
          <p:cNvPicPr>
            <a:picLocks noChangeAspect="1"/>
          </p:cNvPicPr>
          <p:nvPr/>
        </p:nvPicPr>
        <p:blipFill>
          <a:blip r:embed="rId3">
            <a:alphaModFix amt="35000"/>
          </a:blip>
          <a:stretch>
            <a:fillRect/>
          </a:stretch>
        </p:blipFill>
        <p:spPr>
          <a:xfrm>
            <a:off x="685800" y="1701800"/>
            <a:ext cx="2628900" cy="38100"/>
          </a:xfrm>
          <a:prstGeom prst="rect">
            <a:avLst/>
          </a:prstGeom>
        </p:spPr>
      </p:pic>
      <p:pic>
        <p:nvPicPr>
          <p:cNvPr id="4" name="Picture 4"/>
          <p:cNvPicPr>
            <a:picLocks noChangeAspect="1"/>
          </p:cNvPicPr>
          <p:nvPr/>
        </p:nvPicPr>
        <p:blipFill>
          <a:blip r:embed="rId4">
            <a:alphaModFix amt="25000"/>
          </a:blip>
          <a:stretch>
            <a:fillRect/>
          </a:stretch>
        </p:blipFill>
        <p:spPr>
          <a:xfrm rot="16200000">
            <a:off x="-3708400" y="6769100"/>
            <a:ext cx="13792200" cy="241300"/>
          </a:xfrm>
          <a:prstGeom prst="rect">
            <a:avLst/>
          </a:prstGeom>
        </p:spPr>
      </p:pic>
      <p:pic>
        <p:nvPicPr>
          <p:cNvPr id="5" name="Picture 5"/>
          <p:cNvPicPr>
            <a:picLocks noChangeAspect="1"/>
          </p:cNvPicPr>
          <p:nvPr/>
        </p:nvPicPr>
        <p:blipFill>
          <a:blip r:embed="rId5"/>
          <a:stretch>
            <a:fillRect/>
          </a:stretch>
        </p:blipFill>
        <p:spPr>
          <a:xfrm>
            <a:off x="22644100" y="0"/>
            <a:ext cx="1739900" cy="1727200"/>
          </a:xfrm>
          <a:prstGeom prst="rect">
            <a:avLst/>
          </a:prstGeom>
        </p:spPr>
      </p:pic>
      <p:pic>
        <p:nvPicPr>
          <p:cNvPr id="6" name="Picture 6"/>
          <p:cNvPicPr>
            <a:picLocks noChangeAspect="1"/>
          </p:cNvPicPr>
          <p:nvPr/>
        </p:nvPicPr>
        <p:blipFill>
          <a:blip r:embed="rId6"/>
          <a:stretch>
            <a:fillRect/>
          </a:stretch>
        </p:blipFill>
        <p:spPr>
          <a:xfrm>
            <a:off x="-12700" y="-127000"/>
            <a:ext cx="254000" cy="13906500"/>
          </a:xfrm>
          <a:prstGeom prst="rect">
            <a:avLst/>
          </a:prstGeom>
        </p:spPr>
      </p:pic>
      <p:pic>
        <p:nvPicPr>
          <p:cNvPr id="7" name="Picture 7"/>
          <p:cNvPicPr>
            <a:picLocks noChangeAspect="1"/>
          </p:cNvPicPr>
          <p:nvPr/>
        </p:nvPicPr>
        <p:blipFill>
          <a:blip r:embed="rId7">
            <a:alphaModFix amt="35000"/>
          </a:blip>
          <a:stretch>
            <a:fillRect/>
          </a:stretch>
        </p:blipFill>
        <p:spPr>
          <a:xfrm>
            <a:off x="4559300" y="1701800"/>
            <a:ext cx="18046700" cy="25400"/>
          </a:xfrm>
          <a:prstGeom prst="rect">
            <a:avLst/>
          </a:prstGeom>
        </p:spPr>
      </p:pic>
      <p:pic>
        <p:nvPicPr>
          <p:cNvPr id="8" name="Picture 8"/>
          <p:cNvPicPr>
            <a:picLocks noChangeAspect="1"/>
          </p:cNvPicPr>
          <p:nvPr/>
        </p:nvPicPr>
        <p:blipFill>
          <a:blip r:embed="rId8">
            <a:alphaModFix amt="85000"/>
          </a:blip>
          <a:stretch>
            <a:fillRect/>
          </a:stretch>
        </p:blipFill>
        <p:spPr>
          <a:xfrm>
            <a:off x="685800" y="812800"/>
            <a:ext cx="1892300" cy="292100"/>
          </a:xfrm>
          <a:prstGeom prst="rect">
            <a:avLst/>
          </a:prstGeom>
        </p:spPr>
      </p:pic>
      <p:pic>
        <p:nvPicPr>
          <p:cNvPr id="9" name="Picture 9"/>
          <p:cNvPicPr>
            <a:picLocks noChangeAspect="1"/>
          </p:cNvPicPr>
          <p:nvPr/>
        </p:nvPicPr>
        <p:blipFill>
          <a:blip r:embed="rId9">
            <a:alphaModFix amt="85000"/>
          </a:blip>
          <a:stretch>
            <a:fillRect/>
          </a:stretch>
        </p:blipFill>
        <p:spPr>
          <a:xfrm>
            <a:off x="685800" y="1143000"/>
            <a:ext cx="2108200" cy="292100"/>
          </a:xfrm>
          <a:prstGeom prst="rect">
            <a:avLst/>
          </a:prstGeom>
        </p:spPr>
      </p:pic>
      <p:pic>
        <p:nvPicPr>
          <p:cNvPr id="10" name="Picture 10"/>
          <p:cNvPicPr>
            <a:picLocks noChangeAspect="1"/>
          </p:cNvPicPr>
          <p:nvPr/>
        </p:nvPicPr>
        <p:blipFill>
          <a:blip r:embed="rId10"/>
          <a:stretch>
            <a:fillRect/>
          </a:stretch>
        </p:blipFill>
        <p:spPr>
          <a:xfrm>
            <a:off x="4559300" y="1003300"/>
            <a:ext cx="4152900" cy="508000"/>
          </a:xfrm>
          <a:prstGeom prst="rect">
            <a:avLst/>
          </a:prstGeom>
        </p:spPr>
      </p:pic>
      <p:pic>
        <p:nvPicPr>
          <p:cNvPr id="11" name="Picture 11"/>
          <p:cNvPicPr>
            <a:picLocks noChangeAspect="1"/>
          </p:cNvPicPr>
          <p:nvPr/>
        </p:nvPicPr>
        <p:blipFill>
          <a:blip r:embed="rId11">
            <a:alphaModFix amt="80000"/>
          </a:blip>
          <a:stretch>
            <a:fillRect/>
          </a:stretch>
        </p:blipFill>
        <p:spPr>
          <a:xfrm>
            <a:off x="673100" y="3594100"/>
            <a:ext cx="2628900" cy="25400"/>
          </a:xfrm>
          <a:prstGeom prst="rect">
            <a:avLst/>
          </a:prstGeom>
        </p:spPr>
      </p:pic>
      <p:pic>
        <p:nvPicPr>
          <p:cNvPr id="12" name="Picture 12"/>
          <p:cNvPicPr>
            <a:picLocks noChangeAspect="1"/>
          </p:cNvPicPr>
          <p:nvPr/>
        </p:nvPicPr>
        <p:blipFill>
          <a:blip r:embed="rId12">
            <a:alphaModFix amt="35000"/>
          </a:blip>
          <a:stretch>
            <a:fillRect/>
          </a:stretch>
        </p:blipFill>
        <p:spPr>
          <a:xfrm>
            <a:off x="673100" y="4203700"/>
            <a:ext cx="2628900" cy="12700"/>
          </a:xfrm>
          <a:prstGeom prst="rect">
            <a:avLst/>
          </a:prstGeom>
        </p:spPr>
      </p:pic>
      <p:pic>
        <p:nvPicPr>
          <p:cNvPr id="13" name="Picture 13"/>
          <p:cNvPicPr>
            <a:picLocks noChangeAspect="1"/>
          </p:cNvPicPr>
          <p:nvPr/>
        </p:nvPicPr>
        <p:blipFill>
          <a:blip r:embed="rId13"/>
          <a:stretch>
            <a:fillRect/>
          </a:stretch>
        </p:blipFill>
        <p:spPr>
          <a:xfrm>
            <a:off x="-25400" y="2387600"/>
            <a:ext cx="254000" cy="3048000"/>
          </a:xfrm>
          <a:prstGeom prst="rect">
            <a:avLst/>
          </a:prstGeom>
        </p:spPr>
      </p:pic>
      <p:pic>
        <p:nvPicPr>
          <p:cNvPr id="14" name="Picture 14"/>
          <p:cNvPicPr>
            <a:picLocks noChangeAspect="1"/>
          </p:cNvPicPr>
          <p:nvPr/>
        </p:nvPicPr>
        <p:blipFill>
          <a:blip r:embed="rId14"/>
          <a:stretch>
            <a:fillRect/>
          </a:stretch>
        </p:blipFill>
        <p:spPr>
          <a:xfrm>
            <a:off x="711200" y="2336800"/>
            <a:ext cx="901700" cy="647700"/>
          </a:xfrm>
          <a:prstGeom prst="rect">
            <a:avLst/>
          </a:prstGeom>
        </p:spPr>
      </p:pic>
      <p:pic>
        <p:nvPicPr>
          <p:cNvPr id="15" name="Picture 15"/>
          <p:cNvPicPr>
            <a:picLocks noChangeAspect="1"/>
          </p:cNvPicPr>
          <p:nvPr/>
        </p:nvPicPr>
        <p:blipFill>
          <a:blip r:embed="rId15"/>
          <a:stretch>
            <a:fillRect/>
          </a:stretch>
        </p:blipFill>
        <p:spPr>
          <a:xfrm>
            <a:off x="685800" y="3060700"/>
            <a:ext cx="2235200" cy="406400"/>
          </a:xfrm>
          <a:prstGeom prst="rect">
            <a:avLst/>
          </a:prstGeom>
        </p:spPr>
      </p:pic>
      <p:pic>
        <p:nvPicPr>
          <p:cNvPr id="16" name="Picture 16"/>
          <p:cNvPicPr>
            <a:picLocks noChangeAspect="1"/>
          </p:cNvPicPr>
          <p:nvPr/>
        </p:nvPicPr>
        <p:blipFill>
          <a:blip r:embed="rId12">
            <a:alphaModFix amt="35000"/>
          </a:blip>
          <a:stretch>
            <a:fillRect/>
          </a:stretch>
        </p:blipFill>
        <p:spPr>
          <a:xfrm>
            <a:off x="673100" y="4737100"/>
            <a:ext cx="2628900" cy="12700"/>
          </a:xfrm>
          <a:prstGeom prst="rect">
            <a:avLst/>
          </a:prstGeom>
        </p:spPr>
      </p:pic>
      <p:pic>
        <p:nvPicPr>
          <p:cNvPr id="17" name="Picture 17"/>
          <p:cNvPicPr>
            <a:picLocks noChangeAspect="1"/>
          </p:cNvPicPr>
          <p:nvPr/>
        </p:nvPicPr>
        <p:blipFill>
          <a:blip r:embed="rId16"/>
          <a:stretch>
            <a:fillRect/>
          </a:stretch>
        </p:blipFill>
        <p:spPr>
          <a:xfrm>
            <a:off x="965200" y="4343400"/>
            <a:ext cx="2057400" cy="304800"/>
          </a:xfrm>
          <a:prstGeom prst="rect">
            <a:avLst/>
          </a:prstGeom>
        </p:spPr>
      </p:pic>
      <p:pic>
        <p:nvPicPr>
          <p:cNvPr id="18" name="Picture 18"/>
          <p:cNvPicPr>
            <a:picLocks noChangeAspect="1"/>
          </p:cNvPicPr>
          <p:nvPr/>
        </p:nvPicPr>
        <p:blipFill>
          <a:blip r:embed="rId17"/>
          <a:stretch>
            <a:fillRect/>
          </a:stretch>
        </p:blipFill>
        <p:spPr>
          <a:xfrm>
            <a:off x="965200" y="3746500"/>
            <a:ext cx="2057400" cy="304800"/>
          </a:xfrm>
          <a:prstGeom prst="rect">
            <a:avLst/>
          </a:prstGeom>
        </p:spPr>
      </p:pic>
      <p:pic>
        <p:nvPicPr>
          <p:cNvPr id="19" name="Picture 19"/>
          <p:cNvPicPr>
            <a:picLocks noChangeAspect="1"/>
          </p:cNvPicPr>
          <p:nvPr/>
        </p:nvPicPr>
        <p:blipFill>
          <a:blip r:embed="rId12">
            <a:alphaModFix amt="35000"/>
          </a:blip>
          <a:stretch>
            <a:fillRect/>
          </a:stretch>
        </p:blipFill>
        <p:spPr>
          <a:xfrm>
            <a:off x="660400" y="5321300"/>
            <a:ext cx="2628900" cy="12700"/>
          </a:xfrm>
          <a:prstGeom prst="rect">
            <a:avLst/>
          </a:prstGeom>
        </p:spPr>
      </p:pic>
      <p:pic>
        <p:nvPicPr>
          <p:cNvPr id="20" name="Picture 20"/>
          <p:cNvPicPr>
            <a:picLocks noChangeAspect="1"/>
          </p:cNvPicPr>
          <p:nvPr/>
        </p:nvPicPr>
        <p:blipFill>
          <a:blip r:embed="rId18"/>
          <a:stretch>
            <a:fillRect/>
          </a:stretch>
        </p:blipFill>
        <p:spPr>
          <a:xfrm>
            <a:off x="965200" y="4927600"/>
            <a:ext cx="2057400" cy="304800"/>
          </a:xfrm>
          <a:prstGeom prst="rect">
            <a:avLst/>
          </a:prstGeom>
        </p:spPr>
      </p:pic>
      <p:pic>
        <p:nvPicPr>
          <p:cNvPr id="21" name="Picture 21"/>
          <p:cNvPicPr>
            <a:picLocks noChangeAspect="1"/>
          </p:cNvPicPr>
          <p:nvPr/>
        </p:nvPicPr>
        <p:blipFill>
          <a:blip r:embed="rId19"/>
          <a:stretch>
            <a:fillRect/>
          </a:stretch>
        </p:blipFill>
        <p:spPr>
          <a:xfrm>
            <a:off x="4559300" y="6337300"/>
            <a:ext cx="17576800" cy="939800"/>
          </a:xfrm>
          <a:prstGeom prst="rect">
            <a:avLst/>
          </a:prstGeom>
        </p:spPr>
      </p:pic>
      <p:pic>
        <p:nvPicPr>
          <p:cNvPr id="22" name="Picture 22"/>
          <p:cNvPicPr>
            <a:picLocks noChangeAspect="1"/>
          </p:cNvPicPr>
          <p:nvPr/>
        </p:nvPicPr>
        <p:blipFill>
          <a:blip r:embed="rId20"/>
          <a:stretch>
            <a:fillRect/>
          </a:stretch>
        </p:blipFill>
        <p:spPr>
          <a:xfrm>
            <a:off x="17983200" y="9588500"/>
            <a:ext cx="4660900" cy="1066800"/>
          </a:xfrm>
          <a:prstGeom prst="rect">
            <a:avLst/>
          </a:prstGeom>
        </p:spPr>
      </p:pic>
      <p:pic>
        <p:nvPicPr>
          <p:cNvPr id="23" name="Picture 23"/>
          <p:cNvPicPr>
            <a:picLocks noChangeAspect="1"/>
          </p:cNvPicPr>
          <p:nvPr/>
        </p:nvPicPr>
        <p:blipFill>
          <a:blip r:embed="rId21"/>
          <a:stretch>
            <a:fillRect/>
          </a:stretch>
        </p:blipFill>
        <p:spPr>
          <a:xfrm rot="5400000">
            <a:off x="711200" y="4432300"/>
            <a:ext cx="152400" cy="139700"/>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0" y="0"/>
            <a:ext cx="3314700" cy="13716000"/>
          </a:xfrm>
          <a:prstGeom prst="rect">
            <a:avLst/>
          </a:prstGeom>
        </p:spPr>
      </p:pic>
      <p:pic>
        <p:nvPicPr>
          <p:cNvPr id="3" name="Picture 3"/>
          <p:cNvPicPr>
            <a:picLocks noChangeAspect="1"/>
          </p:cNvPicPr>
          <p:nvPr/>
        </p:nvPicPr>
        <p:blipFill>
          <a:blip r:embed="rId3">
            <a:alphaModFix amt="35000"/>
          </a:blip>
          <a:stretch>
            <a:fillRect/>
          </a:stretch>
        </p:blipFill>
        <p:spPr>
          <a:xfrm>
            <a:off x="685800" y="1701800"/>
            <a:ext cx="2628900" cy="38100"/>
          </a:xfrm>
          <a:prstGeom prst="rect">
            <a:avLst/>
          </a:prstGeom>
        </p:spPr>
      </p:pic>
      <p:pic>
        <p:nvPicPr>
          <p:cNvPr id="4" name="Picture 4"/>
          <p:cNvPicPr>
            <a:picLocks noChangeAspect="1"/>
          </p:cNvPicPr>
          <p:nvPr/>
        </p:nvPicPr>
        <p:blipFill>
          <a:blip r:embed="rId4">
            <a:alphaModFix amt="25000"/>
          </a:blip>
          <a:stretch>
            <a:fillRect/>
          </a:stretch>
        </p:blipFill>
        <p:spPr>
          <a:xfrm rot="16200000">
            <a:off x="-3708400" y="6769100"/>
            <a:ext cx="13792200" cy="241300"/>
          </a:xfrm>
          <a:prstGeom prst="rect">
            <a:avLst/>
          </a:prstGeom>
        </p:spPr>
      </p:pic>
      <p:pic>
        <p:nvPicPr>
          <p:cNvPr id="5" name="Picture 5"/>
          <p:cNvPicPr>
            <a:picLocks noChangeAspect="1"/>
          </p:cNvPicPr>
          <p:nvPr/>
        </p:nvPicPr>
        <p:blipFill>
          <a:blip r:embed="rId5"/>
          <a:stretch>
            <a:fillRect/>
          </a:stretch>
        </p:blipFill>
        <p:spPr>
          <a:xfrm>
            <a:off x="22644100" y="0"/>
            <a:ext cx="1739900" cy="1727200"/>
          </a:xfrm>
          <a:prstGeom prst="rect">
            <a:avLst/>
          </a:prstGeom>
        </p:spPr>
      </p:pic>
      <p:pic>
        <p:nvPicPr>
          <p:cNvPr id="6" name="Picture 6"/>
          <p:cNvPicPr>
            <a:picLocks noChangeAspect="1"/>
          </p:cNvPicPr>
          <p:nvPr/>
        </p:nvPicPr>
        <p:blipFill>
          <a:blip r:embed="rId6"/>
          <a:stretch>
            <a:fillRect/>
          </a:stretch>
        </p:blipFill>
        <p:spPr>
          <a:xfrm>
            <a:off x="-12700" y="-127000"/>
            <a:ext cx="254000" cy="13906500"/>
          </a:xfrm>
          <a:prstGeom prst="rect">
            <a:avLst/>
          </a:prstGeom>
        </p:spPr>
      </p:pic>
      <p:pic>
        <p:nvPicPr>
          <p:cNvPr id="7" name="Picture 7"/>
          <p:cNvPicPr>
            <a:picLocks noChangeAspect="1"/>
          </p:cNvPicPr>
          <p:nvPr/>
        </p:nvPicPr>
        <p:blipFill>
          <a:blip r:embed="rId7">
            <a:alphaModFix amt="35000"/>
          </a:blip>
          <a:stretch>
            <a:fillRect/>
          </a:stretch>
        </p:blipFill>
        <p:spPr>
          <a:xfrm>
            <a:off x="4559300" y="1701800"/>
            <a:ext cx="18046700" cy="25400"/>
          </a:xfrm>
          <a:prstGeom prst="rect">
            <a:avLst/>
          </a:prstGeom>
        </p:spPr>
      </p:pic>
      <p:pic>
        <p:nvPicPr>
          <p:cNvPr id="8" name="Picture 8"/>
          <p:cNvPicPr>
            <a:picLocks noChangeAspect="1"/>
          </p:cNvPicPr>
          <p:nvPr/>
        </p:nvPicPr>
        <p:blipFill>
          <a:blip r:embed="rId8">
            <a:alphaModFix amt="85000"/>
          </a:blip>
          <a:stretch>
            <a:fillRect/>
          </a:stretch>
        </p:blipFill>
        <p:spPr>
          <a:xfrm>
            <a:off x="685800" y="812800"/>
            <a:ext cx="1892300" cy="292100"/>
          </a:xfrm>
          <a:prstGeom prst="rect">
            <a:avLst/>
          </a:prstGeom>
        </p:spPr>
      </p:pic>
      <p:pic>
        <p:nvPicPr>
          <p:cNvPr id="9" name="Picture 9"/>
          <p:cNvPicPr>
            <a:picLocks noChangeAspect="1"/>
          </p:cNvPicPr>
          <p:nvPr/>
        </p:nvPicPr>
        <p:blipFill>
          <a:blip r:embed="rId9">
            <a:alphaModFix amt="85000"/>
          </a:blip>
          <a:stretch>
            <a:fillRect/>
          </a:stretch>
        </p:blipFill>
        <p:spPr>
          <a:xfrm>
            <a:off x="685800" y="1143000"/>
            <a:ext cx="2108200" cy="292100"/>
          </a:xfrm>
          <a:prstGeom prst="rect">
            <a:avLst/>
          </a:prstGeom>
        </p:spPr>
      </p:pic>
      <p:pic>
        <p:nvPicPr>
          <p:cNvPr id="10" name="Picture 10"/>
          <p:cNvPicPr>
            <a:picLocks noChangeAspect="1"/>
          </p:cNvPicPr>
          <p:nvPr/>
        </p:nvPicPr>
        <p:blipFill>
          <a:blip r:embed="rId10"/>
          <a:stretch>
            <a:fillRect/>
          </a:stretch>
        </p:blipFill>
        <p:spPr>
          <a:xfrm>
            <a:off x="4559300" y="1003300"/>
            <a:ext cx="4152900" cy="508000"/>
          </a:xfrm>
          <a:prstGeom prst="rect">
            <a:avLst/>
          </a:prstGeom>
        </p:spPr>
      </p:pic>
      <p:pic>
        <p:nvPicPr>
          <p:cNvPr id="11" name="Picture 11"/>
          <p:cNvPicPr>
            <a:picLocks noChangeAspect="1"/>
          </p:cNvPicPr>
          <p:nvPr/>
        </p:nvPicPr>
        <p:blipFill>
          <a:blip r:embed="rId11">
            <a:alphaModFix amt="80000"/>
          </a:blip>
          <a:stretch>
            <a:fillRect/>
          </a:stretch>
        </p:blipFill>
        <p:spPr>
          <a:xfrm>
            <a:off x="673100" y="3594100"/>
            <a:ext cx="2628900" cy="25400"/>
          </a:xfrm>
          <a:prstGeom prst="rect">
            <a:avLst/>
          </a:prstGeom>
        </p:spPr>
      </p:pic>
      <p:pic>
        <p:nvPicPr>
          <p:cNvPr id="12" name="Picture 12"/>
          <p:cNvPicPr>
            <a:picLocks noChangeAspect="1"/>
          </p:cNvPicPr>
          <p:nvPr/>
        </p:nvPicPr>
        <p:blipFill>
          <a:blip r:embed="rId12">
            <a:alphaModFix amt="35000"/>
          </a:blip>
          <a:stretch>
            <a:fillRect/>
          </a:stretch>
        </p:blipFill>
        <p:spPr>
          <a:xfrm>
            <a:off x="673100" y="4203700"/>
            <a:ext cx="2628900" cy="12700"/>
          </a:xfrm>
          <a:prstGeom prst="rect">
            <a:avLst/>
          </a:prstGeom>
        </p:spPr>
      </p:pic>
      <p:pic>
        <p:nvPicPr>
          <p:cNvPr id="13" name="Picture 13"/>
          <p:cNvPicPr>
            <a:picLocks noChangeAspect="1"/>
          </p:cNvPicPr>
          <p:nvPr/>
        </p:nvPicPr>
        <p:blipFill>
          <a:blip r:embed="rId13"/>
          <a:stretch>
            <a:fillRect/>
          </a:stretch>
        </p:blipFill>
        <p:spPr>
          <a:xfrm>
            <a:off x="-25400" y="2387600"/>
            <a:ext cx="254000" cy="3048000"/>
          </a:xfrm>
          <a:prstGeom prst="rect">
            <a:avLst/>
          </a:prstGeom>
        </p:spPr>
      </p:pic>
      <p:pic>
        <p:nvPicPr>
          <p:cNvPr id="14" name="Picture 14"/>
          <p:cNvPicPr>
            <a:picLocks noChangeAspect="1"/>
          </p:cNvPicPr>
          <p:nvPr/>
        </p:nvPicPr>
        <p:blipFill>
          <a:blip r:embed="rId14"/>
          <a:stretch>
            <a:fillRect/>
          </a:stretch>
        </p:blipFill>
        <p:spPr>
          <a:xfrm>
            <a:off x="711200" y="2336800"/>
            <a:ext cx="901700" cy="647700"/>
          </a:xfrm>
          <a:prstGeom prst="rect">
            <a:avLst/>
          </a:prstGeom>
        </p:spPr>
      </p:pic>
      <p:pic>
        <p:nvPicPr>
          <p:cNvPr id="15" name="Picture 15"/>
          <p:cNvPicPr>
            <a:picLocks noChangeAspect="1"/>
          </p:cNvPicPr>
          <p:nvPr/>
        </p:nvPicPr>
        <p:blipFill>
          <a:blip r:embed="rId15"/>
          <a:stretch>
            <a:fillRect/>
          </a:stretch>
        </p:blipFill>
        <p:spPr>
          <a:xfrm>
            <a:off x="685800" y="3060700"/>
            <a:ext cx="2235200" cy="406400"/>
          </a:xfrm>
          <a:prstGeom prst="rect">
            <a:avLst/>
          </a:prstGeom>
        </p:spPr>
      </p:pic>
      <p:pic>
        <p:nvPicPr>
          <p:cNvPr id="16" name="Picture 16"/>
          <p:cNvPicPr>
            <a:picLocks noChangeAspect="1"/>
          </p:cNvPicPr>
          <p:nvPr/>
        </p:nvPicPr>
        <p:blipFill>
          <a:blip r:embed="rId12">
            <a:alphaModFix amt="35000"/>
          </a:blip>
          <a:stretch>
            <a:fillRect/>
          </a:stretch>
        </p:blipFill>
        <p:spPr>
          <a:xfrm>
            <a:off x="673100" y="4737100"/>
            <a:ext cx="2628900" cy="12700"/>
          </a:xfrm>
          <a:prstGeom prst="rect">
            <a:avLst/>
          </a:prstGeom>
        </p:spPr>
      </p:pic>
      <p:pic>
        <p:nvPicPr>
          <p:cNvPr id="17" name="Picture 17"/>
          <p:cNvPicPr>
            <a:picLocks noChangeAspect="1"/>
          </p:cNvPicPr>
          <p:nvPr/>
        </p:nvPicPr>
        <p:blipFill>
          <a:blip r:embed="rId16"/>
          <a:stretch>
            <a:fillRect/>
          </a:stretch>
        </p:blipFill>
        <p:spPr>
          <a:xfrm>
            <a:off x="965200" y="4343400"/>
            <a:ext cx="2057400" cy="304800"/>
          </a:xfrm>
          <a:prstGeom prst="rect">
            <a:avLst/>
          </a:prstGeom>
        </p:spPr>
      </p:pic>
      <p:pic>
        <p:nvPicPr>
          <p:cNvPr id="18" name="Picture 18"/>
          <p:cNvPicPr>
            <a:picLocks noChangeAspect="1"/>
          </p:cNvPicPr>
          <p:nvPr/>
        </p:nvPicPr>
        <p:blipFill>
          <a:blip r:embed="rId17"/>
          <a:stretch>
            <a:fillRect/>
          </a:stretch>
        </p:blipFill>
        <p:spPr>
          <a:xfrm>
            <a:off x="965200" y="3746500"/>
            <a:ext cx="2057400" cy="304800"/>
          </a:xfrm>
          <a:prstGeom prst="rect">
            <a:avLst/>
          </a:prstGeom>
        </p:spPr>
      </p:pic>
      <p:pic>
        <p:nvPicPr>
          <p:cNvPr id="19" name="Picture 19"/>
          <p:cNvPicPr>
            <a:picLocks noChangeAspect="1"/>
          </p:cNvPicPr>
          <p:nvPr/>
        </p:nvPicPr>
        <p:blipFill>
          <a:blip r:embed="rId12">
            <a:alphaModFix amt="35000"/>
          </a:blip>
          <a:stretch>
            <a:fillRect/>
          </a:stretch>
        </p:blipFill>
        <p:spPr>
          <a:xfrm>
            <a:off x="660400" y="5321300"/>
            <a:ext cx="2628900" cy="12700"/>
          </a:xfrm>
          <a:prstGeom prst="rect">
            <a:avLst/>
          </a:prstGeom>
        </p:spPr>
      </p:pic>
      <p:pic>
        <p:nvPicPr>
          <p:cNvPr id="20" name="Picture 20"/>
          <p:cNvPicPr>
            <a:picLocks noChangeAspect="1"/>
          </p:cNvPicPr>
          <p:nvPr/>
        </p:nvPicPr>
        <p:blipFill>
          <a:blip r:embed="rId18"/>
          <a:stretch>
            <a:fillRect/>
          </a:stretch>
        </p:blipFill>
        <p:spPr>
          <a:xfrm>
            <a:off x="965200" y="4927600"/>
            <a:ext cx="2057400" cy="304800"/>
          </a:xfrm>
          <a:prstGeom prst="rect">
            <a:avLst/>
          </a:prstGeom>
        </p:spPr>
      </p:pic>
      <p:pic>
        <p:nvPicPr>
          <p:cNvPr id="21" name="Picture 21"/>
          <p:cNvPicPr>
            <a:picLocks noChangeAspect="1"/>
          </p:cNvPicPr>
          <p:nvPr/>
        </p:nvPicPr>
        <p:blipFill>
          <a:blip r:embed="rId19"/>
          <a:stretch>
            <a:fillRect/>
          </a:stretch>
        </p:blipFill>
        <p:spPr>
          <a:xfrm>
            <a:off x="4559300" y="6337300"/>
            <a:ext cx="17576800" cy="2019300"/>
          </a:xfrm>
          <a:prstGeom prst="rect">
            <a:avLst/>
          </a:prstGeom>
        </p:spPr>
      </p:pic>
      <p:pic>
        <p:nvPicPr>
          <p:cNvPr id="22" name="Picture 22"/>
          <p:cNvPicPr>
            <a:picLocks noChangeAspect="1"/>
          </p:cNvPicPr>
          <p:nvPr/>
        </p:nvPicPr>
        <p:blipFill>
          <a:blip r:embed="rId20"/>
          <a:stretch>
            <a:fillRect/>
          </a:stretch>
        </p:blipFill>
        <p:spPr>
          <a:xfrm>
            <a:off x="17259300" y="9588500"/>
            <a:ext cx="5384800" cy="1079500"/>
          </a:xfrm>
          <a:prstGeom prst="rect">
            <a:avLst/>
          </a:prstGeom>
        </p:spPr>
      </p:pic>
      <p:pic>
        <p:nvPicPr>
          <p:cNvPr id="23" name="Picture 23"/>
          <p:cNvPicPr>
            <a:picLocks noChangeAspect="1"/>
          </p:cNvPicPr>
          <p:nvPr/>
        </p:nvPicPr>
        <p:blipFill>
          <a:blip r:embed="rId21"/>
          <a:stretch>
            <a:fillRect/>
          </a:stretch>
        </p:blipFill>
        <p:spPr>
          <a:xfrm rot="5400000">
            <a:off x="711200" y="5016500"/>
            <a:ext cx="152400" cy="139700"/>
          </a:xfrm>
          <a:prstGeom prst="rect">
            <a:avLst/>
          </a:prstGeom>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0" y="0"/>
            <a:ext cx="3314700" cy="13716000"/>
          </a:xfrm>
          <a:prstGeom prst="rect">
            <a:avLst/>
          </a:prstGeom>
        </p:spPr>
      </p:pic>
      <p:pic>
        <p:nvPicPr>
          <p:cNvPr id="3" name="Picture 3"/>
          <p:cNvPicPr>
            <a:picLocks noChangeAspect="1"/>
          </p:cNvPicPr>
          <p:nvPr/>
        </p:nvPicPr>
        <p:blipFill>
          <a:blip r:embed="rId3">
            <a:alphaModFix amt="35000"/>
          </a:blip>
          <a:stretch>
            <a:fillRect/>
          </a:stretch>
        </p:blipFill>
        <p:spPr>
          <a:xfrm>
            <a:off x="685800" y="1701800"/>
            <a:ext cx="2628900" cy="38100"/>
          </a:xfrm>
          <a:prstGeom prst="rect">
            <a:avLst/>
          </a:prstGeom>
        </p:spPr>
      </p:pic>
      <p:pic>
        <p:nvPicPr>
          <p:cNvPr id="4" name="Picture 4"/>
          <p:cNvPicPr>
            <a:picLocks noChangeAspect="1"/>
          </p:cNvPicPr>
          <p:nvPr/>
        </p:nvPicPr>
        <p:blipFill>
          <a:blip r:embed="rId4">
            <a:alphaModFix amt="25000"/>
          </a:blip>
          <a:stretch>
            <a:fillRect/>
          </a:stretch>
        </p:blipFill>
        <p:spPr>
          <a:xfrm rot="16200000">
            <a:off x="-3708400" y="6769100"/>
            <a:ext cx="13792200" cy="241300"/>
          </a:xfrm>
          <a:prstGeom prst="rect">
            <a:avLst/>
          </a:prstGeom>
        </p:spPr>
      </p:pic>
      <p:pic>
        <p:nvPicPr>
          <p:cNvPr id="5" name="Picture 5"/>
          <p:cNvPicPr>
            <a:picLocks noChangeAspect="1"/>
          </p:cNvPicPr>
          <p:nvPr/>
        </p:nvPicPr>
        <p:blipFill>
          <a:blip r:embed="rId5"/>
          <a:stretch>
            <a:fillRect/>
          </a:stretch>
        </p:blipFill>
        <p:spPr>
          <a:xfrm>
            <a:off x="22644100" y="0"/>
            <a:ext cx="1739900" cy="1727200"/>
          </a:xfrm>
          <a:prstGeom prst="rect">
            <a:avLst/>
          </a:prstGeom>
        </p:spPr>
      </p:pic>
      <p:pic>
        <p:nvPicPr>
          <p:cNvPr id="6" name="Picture 6"/>
          <p:cNvPicPr>
            <a:picLocks noChangeAspect="1"/>
          </p:cNvPicPr>
          <p:nvPr/>
        </p:nvPicPr>
        <p:blipFill>
          <a:blip r:embed="rId6"/>
          <a:stretch>
            <a:fillRect/>
          </a:stretch>
        </p:blipFill>
        <p:spPr>
          <a:xfrm>
            <a:off x="-12700" y="-127000"/>
            <a:ext cx="254000" cy="13906500"/>
          </a:xfrm>
          <a:prstGeom prst="rect">
            <a:avLst/>
          </a:prstGeom>
        </p:spPr>
      </p:pic>
      <p:pic>
        <p:nvPicPr>
          <p:cNvPr id="7" name="Picture 7"/>
          <p:cNvPicPr>
            <a:picLocks noChangeAspect="1"/>
          </p:cNvPicPr>
          <p:nvPr/>
        </p:nvPicPr>
        <p:blipFill>
          <a:blip r:embed="rId7">
            <a:alphaModFix amt="35000"/>
          </a:blip>
          <a:stretch>
            <a:fillRect/>
          </a:stretch>
        </p:blipFill>
        <p:spPr>
          <a:xfrm>
            <a:off x="4559300" y="1701800"/>
            <a:ext cx="18046700" cy="25400"/>
          </a:xfrm>
          <a:prstGeom prst="rect">
            <a:avLst/>
          </a:prstGeom>
        </p:spPr>
      </p:pic>
      <p:pic>
        <p:nvPicPr>
          <p:cNvPr id="8" name="Picture 8"/>
          <p:cNvPicPr>
            <a:picLocks noChangeAspect="1"/>
          </p:cNvPicPr>
          <p:nvPr/>
        </p:nvPicPr>
        <p:blipFill>
          <a:blip r:embed="rId8">
            <a:alphaModFix amt="85000"/>
          </a:blip>
          <a:stretch>
            <a:fillRect/>
          </a:stretch>
        </p:blipFill>
        <p:spPr>
          <a:xfrm>
            <a:off x="685800" y="812800"/>
            <a:ext cx="1892300" cy="292100"/>
          </a:xfrm>
          <a:prstGeom prst="rect">
            <a:avLst/>
          </a:prstGeom>
        </p:spPr>
      </p:pic>
      <p:pic>
        <p:nvPicPr>
          <p:cNvPr id="9" name="Picture 9"/>
          <p:cNvPicPr>
            <a:picLocks noChangeAspect="1"/>
          </p:cNvPicPr>
          <p:nvPr/>
        </p:nvPicPr>
        <p:blipFill>
          <a:blip r:embed="rId9">
            <a:alphaModFix amt="85000"/>
          </a:blip>
          <a:stretch>
            <a:fillRect/>
          </a:stretch>
        </p:blipFill>
        <p:spPr>
          <a:xfrm>
            <a:off x="685800" y="1143000"/>
            <a:ext cx="2108200" cy="292100"/>
          </a:xfrm>
          <a:prstGeom prst="rect">
            <a:avLst/>
          </a:prstGeom>
        </p:spPr>
      </p:pic>
      <p:pic>
        <p:nvPicPr>
          <p:cNvPr id="10" name="Picture 10"/>
          <p:cNvPicPr>
            <a:picLocks noChangeAspect="1"/>
          </p:cNvPicPr>
          <p:nvPr/>
        </p:nvPicPr>
        <p:blipFill>
          <a:blip r:embed="rId10">
            <a:alphaModFix amt="80000"/>
          </a:blip>
          <a:stretch>
            <a:fillRect/>
          </a:stretch>
        </p:blipFill>
        <p:spPr>
          <a:xfrm>
            <a:off x="673100" y="3594100"/>
            <a:ext cx="2628900" cy="25400"/>
          </a:xfrm>
          <a:prstGeom prst="rect">
            <a:avLst/>
          </a:prstGeom>
        </p:spPr>
      </p:pic>
      <p:pic>
        <p:nvPicPr>
          <p:cNvPr id="11" name="Picture 11"/>
          <p:cNvPicPr>
            <a:picLocks noChangeAspect="1"/>
          </p:cNvPicPr>
          <p:nvPr/>
        </p:nvPicPr>
        <p:blipFill>
          <a:blip r:embed="rId11">
            <a:alphaModFix amt="35000"/>
          </a:blip>
          <a:stretch>
            <a:fillRect/>
          </a:stretch>
        </p:blipFill>
        <p:spPr>
          <a:xfrm>
            <a:off x="673100" y="4203700"/>
            <a:ext cx="2628900" cy="12700"/>
          </a:xfrm>
          <a:prstGeom prst="rect">
            <a:avLst/>
          </a:prstGeom>
        </p:spPr>
      </p:pic>
      <p:pic>
        <p:nvPicPr>
          <p:cNvPr id="12" name="Picture 12"/>
          <p:cNvPicPr>
            <a:picLocks noChangeAspect="1"/>
          </p:cNvPicPr>
          <p:nvPr/>
        </p:nvPicPr>
        <p:blipFill>
          <a:blip r:embed="rId12"/>
          <a:stretch>
            <a:fillRect/>
          </a:stretch>
        </p:blipFill>
        <p:spPr>
          <a:xfrm>
            <a:off x="-25400" y="2387600"/>
            <a:ext cx="254000" cy="3048000"/>
          </a:xfrm>
          <a:prstGeom prst="rect">
            <a:avLst/>
          </a:prstGeom>
        </p:spPr>
      </p:pic>
      <p:pic>
        <p:nvPicPr>
          <p:cNvPr id="13" name="Picture 13"/>
          <p:cNvPicPr>
            <a:picLocks noChangeAspect="1"/>
          </p:cNvPicPr>
          <p:nvPr/>
        </p:nvPicPr>
        <p:blipFill>
          <a:blip r:embed="rId13"/>
          <a:stretch>
            <a:fillRect/>
          </a:stretch>
        </p:blipFill>
        <p:spPr>
          <a:xfrm>
            <a:off x="711200" y="2336800"/>
            <a:ext cx="901700" cy="647700"/>
          </a:xfrm>
          <a:prstGeom prst="rect">
            <a:avLst/>
          </a:prstGeom>
        </p:spPr>
      </p:pic>
      <p:pic>
        <p:nvPicPr>
          <p:cNvPr id="14" name="Picture 14"/>
          <p:cNvPicPr>
            <a:picLocks noChangeAspect="1"/>
          </p:cNvPicPr>
          <p:nvPr/>
        </p:nvPicPr>
        <p:blipFill>
          <a:blip r:embed="rId14"/>
          <a:stretch>
            <a:fillRect/>
          </a:stretch>
        </p:blipFill>
        <p:spPr>
          <a:xfrm>
            <a:off x="685800" y="3060700"/>
            <a:ext cx="2235200" cy="406400"/>
          </a:xfrm>
          <a:prstGeom prst="rect">
            <a:avLst/>
          </a:prstGeom>
        </p:spPr>
      </p:pic>
      <p:pic>
        <p:nvPicPr>
          <p:cNvPr id="15" name="Picture 15"/>
          <p:cNvPicPr>
            <a:picLocks noChangeAspect="1"/>
          </p:cNvPicPr>
          <p:nvPr/>
        </p:nvPicPr>
        <p:blipFill>
          <a:blip r:embed="rId11">
            <a:alphaModFix amt="35000"/>
          </a:blip>
          <a:stretch>
            <a:fillRect/>
          </a:stretch>
        </p:blipFill>
        <p:spPr>
          <a:xfrm>
            <a:off x="673100" y="4737100"/>
            <a:ext cx="2628900" cy="12700"/>
          </a:xfrm>
          <a:prstGeom prst="rect">
            <a:avLst/>
          </a:prstGeom>
        </p:spPr>
      </p:pic>
      <p:pic>
        <p:nvPicPr>
          <p:cNvPr id="16" name="Picture 16"/>
          <p:cNvPicPr>
            <a:picLocks noChangeAspect="1"/>
          </p:cNvPicPr>
          <p:nvPr/>
        </p:nvPicPr>
        <p:blipFill>
          <a:blip r:embed="rId15"/>
          <a:stretch>
            <a:fillRect/>
          </a:stretch>
        </p:blipFill>
        <p:spPr>
          <a:xfrm>
            <a:off x="965200" y="4343400"/>
            <a:ext cx="2057400" cy="304800"/>
          </a:xfrm>
          <a:prstGeom prst="rect">
            <a:avLst/>
          </a:prstGeom>
        </p:spPr>
      </p:pic>
      <p:pic>
        <p:nvPicPr>
          <p:cNvPr id="17" name="Picture 17"/>
          <p:cNvPicPr>
            <a:picLocks noChangeAspect="1"/>
          </p:cNvPicPr>
          <p:nvPr/>
        </p:nvPicPr>
        <p:blipFill>
          <a:blip r:embed="rId16"/>
          <a:stretch>
            <a:fillRect/>
          </a:stretch>
        </p:blipFill>
        <p:spPr>
          <a:xfrm>
            <a:off x="965200" y="3746500"/>
            <a:ext cx="2057400" cy="304800"/>
          </a:xfrm>
          <a:prstGeom prst="rect">
            <a:avLst/>
          </a:prstGeom>
        </p:spPr>
      </p:pic>
      <p:pic>
        <p:nvPicPr>
          <p:cNvPr id="18" name="Picture 18"/>
          <p:cNvPicPr>
            <a:picLocks noChangeAspect="1"/>
          </p:cNvPicPr>
          <p:nvPr/>
        </p:nvPicPr>
        <p:blipFill>
          <a:blip r:embed="rId11">
            <a:alphaModFix amt="35000"/>
          </a:blip>
          <a:stretch>
            <a:fillRect/>
          </a:stretch>
        </p:blipFill>
        <p:spPr>
          <a:xfrm>
            <a:off x="660400" y="5321300"/>
            <a:ext cx="2628900" cy="12700"/>
          </a:xfrm>
          <a:prstGeom prst="rect">
            <a:avLst/>
          </a:prstGeom>
        </p:spPr>
      </p:pic>
      <p:pic>
        <p:nvPicPr>
          <p:cNvPr id="19" name="Picture 19"/>
          <p:cNvPicPr>
            <a:picLocks noChangeAspect="1"/>
          </p:cNvPicPr>
          <p:nvPr/>
        </p:nvPicPr>
        <p:blipFill>
          <a:blip r:embed="rId17"/>
          <a:stretch>
            <a:fillRect/>
          </a:stretch>
        </p:blipFill>
        <p:spPr>
          <a:xfrm>
            <a:off x="965200" y="4927600"/>
            <a:ext cx="2057400" cy="304800"/>
          </a:xfrm>
          <a:prstGeom prst="rect">
            <a:avLst/>
          </a:prstGeom>
        </p:spPr>
      </p:pic>
      <p:pic>
        <p:nvPicPr>
          <p:cNvPr id="20" name="Picture 20"/>
          <p:cNvPicPr>
            <a:picLocks noChangeAspect="1"/>
          </p:cNvPicPr>
          <p:nvPr/>
        </p:nvPicPr>
        <p:blipFill>
          <a:blip r:embed="rId18"/>
          <a:stretch>
            <a:fillRect/>
          </a:stretch>
        </p:blipFill>
        <p:spPr>
          <a:xfrm>
            <a:off x="11137900" y="5994400"/>
            <a:ext cx="4889500" cy="1790700"/>
          </a:xfrm>
          <a:prstGeom prst="rect">
            <a:avLst/>
          </a:prstGeo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0" y="0"/>
            <a:ext cx="3314700" cy="13716000"/>
          </a:xfrm>
          <a:prstGeom prst="rect">
            <a:avLst/>
          </a:prstGeom>
        </p:spPr>
      </p:pic>
      <p:pic>
        <p:nvPicPr>
          <p:cNvPr id="3" name="Picture 3"/>
          <p:cNvPicPr>
            <a:picLocks noChangeAspect="1"/>
          </p:cNvPicPr>
          <p:nvPr/>
        </p:nvPicPr>
        <p:blipFill>
          <a:blip r:embed="rId3">
            <a:alphaModFix amt="35000"/>
          </a:blip>
          <a:stretch>
            <a:fillRect/>
          </a:stretch>
        </p:blipFill>
        <p:spPr>
          <a:xfrm>
            <a:off x="685800" y="1701800"/>
            <a:ext cx="2628900" cy="38100"/>
          </a:xfrm>
          <a:prstGeom prst="rect">
            <a:avLst/>
          </a:prstGeom>
        </p:spPr>
      </p:pic>
      <p:pic>
        <p:nvPicPr>
          <p:cNvPr id="4" name="Picture 4"/>
          <p:cNvPicPr>
            <a:picLocks noChangeAspect="1"/>
          </p:cNvPicPr>
          <p:nvPr/>
        </p:nvPicPr>
        <p:blipFill>
          <a:blip r:embed="rId4"/>
          <a:stretch>
            <a:fillRect/>
          </a:stretch>
        </p:blipFill>
        <p:spPr>
          <a:xfrm>
            <a:off x="-12700" y="-127000"/>
            <a:ext cx="254000" cy="13906500"/>
          </a:xfrm>
          <a:prstGeom prst="rect">
            <a:avLst/>
          </a:prstGeom>
        </p:spPr>
      </p:pic>
      <p:pic>
        <p:nvPicPr>
          <p:cNvPr id="5" name="Picture 5"/>
          <p:cNvPicPr>
            <a:picLocks noChangeAspect="1"/>
          </p:cNvPicPr>
          <p:nvPr/>
        </p:nvPicPr>
        <p:blipFill>
          <a:blip r:embed="rId5"/>
          <a:stretch>
            <a:fillRect/>
          </a:stretch>
        </p:blipFill>
        <p:spPr>
          <a:xfrm>
            <a:off x="0" y="2387600"/>
            <a:ext cx="241300" cy="1397000"/>
          </a:xfrm>
          <a:prstGeom prst="rect">
            <a:avLst/>
          </a:prstGeom>
        </p:spPr>
      </p:pic>
      <p:pic>
        <p:nvPicPr>
          <p:cNvPr id="6" name="Picture 6"/>
          <p:cNvPicPr>
            <a:picLocks noChangeAspect="1"/>
          </p:cNvPicPr>
          <p:nvPr/>
        </p:nvPicPr>
        <p:blipFill>
          <a:blip r:embed="rId6">
            <a:alphaModFix amt="80000"/>
          </a:blip>
          <a:stretch>
            <a:fillRect/>
          </a:stretch>
        </p:blipFill>
        <p:spPr>
          <a:xfrm>
            <a:off x="685800" y="3594100"/>
            <a:ext cx="2628900" cy="25400"/>
          </a:xfrm>
          <a:prstGeom prst="rect">
            <a:avLst/>
          </a:prstGeom>
        </p:spPr>
      </p:pic>
      <p:pic>
        <p:nvPicPr>
          <p:cNvPr id="7" name="Picture 7"/>
          <p:cNvPicPr>
            <a:picLocks noChangeAspect="1"/>
          </p:cNvPicPr>
          <p:nvPr/>
        </p:nvPicPr>
        <p:blipFill>
          <a:blip r:embed="rId7">
            <a:alphaModFix amt="25000"/>
          </a:blip>
          <a:stretch>
            <a:fillRect/>
          </a:stretch>
        </p:blipFill>
        <p:spPr>
          <a:xfrm rot="16200000">
            <a:off x="-3708400" y="6769100"/>
            <a:ext cx="13792200" cy="241300"/>
          </a:xfrm>
          <a:prstGeom prst="rect">
            <a:avLst/>
          </a:prstGeom>
        </p:spPr>
      </p:pic>
      <p:pic>
        <p:nvPicPr>
          <p:cNvPr id="8" name="Picture 8"/>
          <p:cNvPicPr>
            <a:picLocks noChangeAspect="1"/>
          </p:cNvPicPr>
          <p:nvPr/>
        </p:nvPicPr>
        <p:blipFill>
          <a:blip r:embed="rId8"/>
          <a:stretch>
            <a:fillRect/>
          </a:stretch>
        </p:blipFill>
        <p:spPr>
          <a:xfrm>
            <a:off x="22644100" y="0"/>
            <a:ext cx="1739900" cy="1727200"/>
          </a:xfrm>
          <a:prstGeom prst="rect">
            <a:avLst/>
          </a:prstGeom>
        </p:spPr>
      </p:pic>
      <p:pic>
        <p:nvPicPr>
          <p:cNvPr id="9" name="Picture 9"/>
          <p:cNvPicPr>
            <a:picLocks noChangeAspect="1"/>
          </p:cNvPicPr>
          <p:nvPr/>
        </p:nvPicPr>
        <p:blipFill>
          <a:blip r:embed="rId9">
            <a:alphaModFix amt="35000"/>
          </a:blip>
          <a:stretch>
            <a:fillRect/>
          </a:stretch>
        </p:blipFill>
        <p:spPr>
          <a:xfrm>
            <a:off x="4559300" y="1701800"/>
            <a:ext cx="18046700" cy="25400"/>
          </a:xfrm>
          <a:prstGeom prst="rect">
            <a:avLst/>
          </a:prstGeom>
        </p:spPr>
      </p:pic>
      <p:pic>
        <p:nvPicPr>
          <p:cNvPr id="10" name="Picture 10"/>
          <p:cNvPicPr>
            <a:picLocks noChangeAspect="1"/>
          </p:cNvPicPr>
          <p:nvPr/>
        </p:nvPicPr>
        <p:blipFill>
          <a:blip r:embed="rId10"/>
          <a:stretch>
            <a:fillRect/>
          </a:stretch>
        </p:blipFill>
        <p:spPr>
          <a:xfrm>
            <a:off x="9385300" y="6413500"/>
            <a:ext cx="1447800" cy="1447800"/>
          </a:xfrm>
          <a:prstGeom prst="rect">
            <a:avLst/>
          </a:prstGeom>
        </p:spPr>
      </p:pic>
      <p:pic>
        <p:nvPicPr>
          <p:cNvPr id="11" name="Picture 11"/>
          <p:cNvPicPr>
            <a:picLocks noChangeAspect="1"/>
          </p:cNvPicPr>
          <p:nvPr/>
        </p:nvPicPr>
        <p:blipFill>
          <a:blip r:embed="rId11"/>
          <a:stretch>
            <a:fillRect/>
          </a:stretch>
        </p:blipFill>
        <p:spPr>
          <a:xfrm>
            <a:off x="5842000" y="6680200"/>
            <a:ext cx="1028700" cy="1028700"/>
          </a:xfrm>
          <a:prstGeom prst="rect">
            <a:avLst/>
          </a:prstGeom>
        </p:spPr>
      </p:pic>
      <p:pic>
        <p:nvPicPr>
          <p:cNvPr id="12" name="Picture 12"/>
          <p:cNvPicPr>
            <a:picLocks noChangeAspect="1"/>
          </p:cNvPicPr>
          <p:nvPr/>
        </p:nvPicPr>
        <p:blipFill>
          <a:blip r:embed="rId12"/>
          <a:stretch>
            <a:fillRect/>
          </a:stretch>
        </p:blipFill>
        <p:spPr>
          <a:xfrm>
            <a:off x="8712200" y="6654800"/>
            <a:ext cx="9817100" cy="1409700"/>
          </a:xfrm>
          <a:prstGeom prst="rect">
            <a:avLst/>
          </a:prstGeom>
        </p:spPr>
      </p:pic>
      <p:pic>
        <p:nvPicPr>
          <p:cNvPr id="13" name="Picture 13"/>
          <p:cNvPicPr>
            <a:picLocks noChangeAspect="1"/>
          </p:cNvPicPr>
          <p:nvPr/>
        </p:nvPicPr>
        <p:blipFill>
          <a:blip r:embed="rId13"/>
          <a:stretch>
            <a:fillRect/>
          </a:stretch>
        </p:blipFill>
        <p:spPr>
          <a:xfrm>
            <a:off x="4953000" y="8064500"/>
            <a:ext cx="2882900" cy="495300"/>
          </a:xfrm>
          <a:prstGeom prst="rect">
            <a:avLst/>
          </a:prstGeom>
        </p:spPr>
      </p:pic>
      <p:pic>
        <p:nvPicPr>
          <p:cNvPr id="14" name="Picture 14"/>
          <p:cNvPicPr>
            <a:picLocks noChangeAspect="1"/>
          </p:cNvPicPr>
          <p:nvPr/>
        </p:nvPicPr>
        <p:blipFill>
          <a:blip r:embed="rId14">
            <a:alphaModFix amt="85000"/>
          </a:blip>
          <a:stretch>
            <a:fillRect/>
          </a:stretch>
        </p:blipFill>
        <p:spPr>
          <a:xfrm>
            <a:off x="685800" y="812800"/>
            <a:ext cx="1892300" cy="292100"/>
          </a:xfrm>
          <a:prstGeom prst="rect">
            <a:avLst/>
          </a:prstGeom>
        </p:spPr>
      </p:pic>
      <p:pic>
        <p:nvPicPr>
          <p:cNvPr id="15" name="Picture 15"/>
          <p:cNvPicPr>
            <a:picLocks noChangeAspect="1"/>
          </p:cNvPicPr>
          <p:nvPr/>
        </p:nvPicPr>
        <p:blipFill>
          <a:blip r:embed="rId15">
            <a:alphaModFix amt="85000"/>
          </a:blip>
          <a:stretch>
            <a:fillRect/>
          </a:stretch>
        </p:blipFill>
        <p:spPr>
          <a:xfrm>
            <a:off x="685800" y="1143000"/>
            <a:ext cx="2108200" cy="292100"/>
          </a:xfrm>
          <a:prstGeom prst="rect">
            <a:avLst/>
          </a:prstGeom>
        </p:spPr>
      </p:pic>
      <p:pic>
        <p:nvPicPr>
          <p:cNvPr id="16" name="Picture 16"/>
          <p:cNvPicPr>
            <a:picLocks noChangeAspect="1"/>
          </p:cNvPicPr>
          <p:nvPr/>
        </p:nvPicPr>
        <p:blipFill>
          <a:blip r:embed="rId16"/>
          <a:stretch>
            <a:fillRect/>
          </a:stretch>
        </p:blipFill>
        <p:spPr>
          <a:xfrm>
            <a:off x="736600" y="2336800"/>
            <a:ext cx="901700" cy="647700"/>
          </a:xfrm>
          <a:prstGeom prst="rect">
            <a:avLst/>
          </a:prstGeom>
        </p:spPr>
      </p:pic>
      <p:pic>
        <p:nvPicPr>
          <p:cNvPr id="17" name="Picture 17"/>
          <p:cNvPicPr>
            <a:picLocks noChangeAspect="1"/>
          </p:cNvPicPr>
          <p:nvPr/>
        </p:nvPicPr>
        <p:blipFill>
          <a:blip r:embed="rId17"/>
          <a:stretch>
            <a:fillRect/>
          </a:stretch>
        </p:blipFill>
        <p:spPr>
          <a:xfrm>
            <a:off x="711200" y="3060700"/>
            <a:ext cx="2235200" cy="406400"/>
          </a:xfrm>
          <a:prstGeom prst="rect">
            <a:avLst/>
          </a:prstGeom>
        </p:spPr>
      </p:pic>
      <p:pic>
        <p:nvPicPr>
          <p:cNvPr id="18" name="Picture 18"/>
          <p:cNvPicPr>
            <a:picLocks noChangeAspect="1"/>
          </p:cNvPicPr>
          <p:nvPr/>
        </p:nvPicPr>
        <p:blipFill>
          <a:blip r:embed="rId18"/>
          <a:stretch>
            <a:fillRect/>
          </a:stretch>
        </p:blipFill>
        <p:spPr>
          <a:xfrm>
            <a:off x="4559300" y="1003300"/>
            <a:ext cx="4152900" cy="508000"/>
          </a:xfrm>
          <a:prstGeom prst="rect">
            <a:avLst/>
          </a:prstGeom>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0" y="0"/>
            <a:ext cx="3314700" cy="13716000"/>
          </a:xfrm>
          <a:prstGeom prst="rect">
            <a:avLst/>
          </a:prstGeom>
        </p:spPr>
      </p:pic>
      <p:pic>
        <p:nvPicPr>
          <p:cNvPr id="3" name="Picture 3"/>
          <p:cNvPicPr>
            <a:picLocks noChangeAspect="1"/>
          </p:cNvPicPr>
          <p:nvPr/>
        </p:nvPicPr>
        <p:blipFill>
          <a:blip r:embed="rId3">
            <a:alphaModFix amt="35000"/>
          </a:blip>
          <a:stretch>
            <a:fillRect/>
          </a:stretch>
        </p:blipFill>
        <p:spPr>
          <a:xfrm>
            <a:off x="685800" y="1701800"/>
            <a:ext cx="2628900" cy="38100"/>
          </a:xfrm>
          <a:prstGeom prst="rect">
            <a:avLst/>
          </a:prstGeom>
        </p:spPr>
      </p:pic>
      <p:pic>
        <p:nvPicPr>
          <p:cNvPr id="4" name="Picture 4"/>
          <p:cNvPicPr>
            <a:picLocks noChangeAspect="1"/>
          </p:cNvPicPr>
          <p:nvPr/>
        </p:nvPicPr>
        <p:blipFill>
          <a:blip r:embed="rId4"/>
          <a:stretch>
            <a:fillRect/>
          </a:stretch>
        </p:blipFill>
        <p:spPr>
          <a:xfrm>
            <a:off x="-12700" y="-127000"/>
            <a:ext cx="254000" cy="13906500"/>
          </a:xfrm>
          <a:prstGeom prst="rect">
            <a:avLst/>
          </a:prstGeom>
        </p:spPr>
      </p:pic>
      <p:pic>
        <p:nvPicPr>
          <p:cNvPr id="5" name="Picture 5"/>
          <p:cNvPicPr>
            <a:picLocks noChangeAspect="1"/>
          </p:cNvPicPr>
          <p:nvPr/>
        </p:nvPicPr>
        <p:blipFill>
          <a:blip r:embed="rId5"/>
          <a:stretch>
            <a:fillRect/>
          </a:stretch>
        </p:blipFill>
        <p:spPr>
          <a:xfrm>
            <a:off x="0" y="2387600"/>
            <a:ext cx="241300" cy="1397000"/>
          </a:xfrm>
          <a:prstGeom prst="rect">
            <a:avLst/>
          </a:prstGeom>
        </p:spPr>
      </p:pic>
      <p:pic>
        <p:nvPicPr>
          <p:cNvPr id="6" name="Picture 6"/>
          <p:cNvPicPr>
            <a:picLocks noChangeAspect="1"/>
          </p:cNvPicPr>
          <p:nvPr/>
        </p:nvPicPr>
        <p:blipFill>
          <a:blip r:embed="rId6">
            <a:alphaModFix amt="80000"/>
          </a:blip>
          <a:stretch>
            <a:fillRect/>
          </a:stretch>
        </p:blipFill>
        <p:spPr>
          <a:xfrm>
            <a:off x="685800" y="3594100"/>
            <a:ext cx="2628900" cy="25400"/>
          </a:xfrm>
          <a:prstGeom prst="rect">
            <a:avLst/>
          </a:prstGeom>
        </p:spPr>
      </p:pic>
      <p:pic>
        <p:nvPicPr>
          <p:cNvPr id="7" name="Picture 7"/>
          <p:cNvPicPr>
            <a:picLocks noChangeAspect="1"/>
          </p:cNvPicPr>
          <p:nvPr/>
        </p:nvPicPr>
        <p:blipFill>
          <a:blip r:embed="rId7">
            <a:alphaModFix amt="25000"/>
          </a:blip>
          <a:stretch>
            <a:fillRect/>
          </a:stretch>
        </p:blipFill>
        <p:spPr>
          <a:xfrm rot="16200000">
            <a:off x="-3708400" y="6769100"/>
            <a:ext cx="13792200" cy="241300"/>
          </a:xfrm>
          <a:prstGeom prst="rect">
            <a:avLst/>
          </a:prstGeom>
        </p:spPr>
      </p:pic>
      <p:pic>
        <p:nvPicPr>
          <p:cNvPr id="8" name="Picture 8"/>
          <p:cNvPicPr>
            <a:picLocks noChangeAspect="1"/>
          </p:cNvPicPr>
          <p:nvPr/>
        </p:nvPicPr>
        <p:blipFill>
          <a:blip r:embed="rId8"/>
          <a:stretch>
            <a:fillRect/>
          </a:stretch>
        </p:blipFill>
        <p:spPr>
          <a:xfrm>
            <a:off x="22644100" y="0"/>
            <a:ext cx="1739900" cy="1727200"/>
          </a:xfrm>
          <a:prstGeom prst="rect">
            <a:avLst/>
          </a:prstGeom>
        </p:spPr>
      </p:pic>
      <p:pic>
        <p:nvPicPr>
          <p:cNvPr id="9" name="Picture 9"/>
          <p:cNvPicPr>
            <a:picLocks noChangeAspect="1"/>
          </p:cNvPicPr>
          <p:nvPr/>
        </p:nvPicPr>
        <p:blipFill>
          <a:blip r:embed="rId9">
            <a:alphaModFix amt="35000"/>
          </a:blip>
          <a:stretch>
            <a:fillRect/>
          </a:stretch>
        </p:blipFill>
        <p:spPr>
          <a:xfrm>
            <a:off x="4559300" y="1701800"/>
            <a:ext cx="18046700" cy="25400"/>
          </a:xfrm>
          <a:prstGeom prst="rect">
            <a:avLst/>
          </a:prstGeom>
        </p:spPr>
      </p:pic>
      <p:pic>
        <p:nvPicPr>
          <p:cNvPr id="10" name="Picture 10"/>
          <p:cNvPicPr>
            <a:picLocks noChangeAspect="1"/>
          </p:cNvPicPr>
          <p:nvPr/>
        </p:nvPicPr>
        <p:blipFill>
          <a:blip r:embed="rId10"/>
          <a:stretch>
            <a:fillRect/>
          </a:stretch>
        </p:blipFill>
        <p:spPr>
          <a:xfrm>
            <a:off x="9385300" y="6413500"/>
            <a:ext cx="1447800" cy="1447800"/>
          </a:xfrm>
          <a:prstGeom prst="rect">
            <a:avLst/>
          </a:prstGeom>
        </p:spPr>
      </p:pic>
      <p:pic>
        <p:nvPicPr>
          <p:cNvPr id="11" name="Picture 11"/>
          <p:cNvPicPr>
            <a:picLocks noChangeAspect="1"/>
          </p:cNvPicPr>
          <p:nvPr/>
        </p:nvPicPr>
        <p:blipFill>
          <a:blip r:embed="rId11"/>
          <a:stretch>
            <a:fillRect/>
          </a:stretch>
        </p:blipFill>
        <p:spPr>
          <a:xfrm>
            <a:off x="5842000" y="6680200"/>
            <a:ext cx="1028700" cy="1028700"/>
          </a:xfrm>
          <a:prstGeom prst="rect">
            <a:avLst/>
          </a:prstGeom>
        </p:spPr>
      </p:pic>
      <p:pic>
        <p:nvPicPr>
          <p:cNvPr id="12" name="Picture 12"/>
          <p:cNvPicPr>
            <a:picLocks noChangeAspect="1"/>
          </p:cNvPicPr>
          <p:nvPr/>
        </p:nvPicPr>
        <p:blipFill>
          <a:blip r:embed="rId12"/>
          <a:stretch>
            <a:fillRect/>
          </a:stretch>
        </p:blipFill>
        <p:spPr>
          <a:xfrm>
            <a:off x="4953000" y="8064500"/>
            <a:ext cx="2882900" cy="495300"/>
          </a:xfrm>
          <a:prstGeom prst="rect">
            <a:avLst/>
          </a:prstGeom>
        </p:spPr>
      </p:pic>
      <p:pic>
        <p:nvPicPr>
          <p:cNvPr id="13" name="Picture 13"/>
          <p:cNvPicPr>
            <a:picLocks noChangeAspect="1"/>
          </p:cNvPicPr>
          <p:nvPr/>
        </p:nvPicPr>
        <p:blipFill>
          <a:blip r:embed="rId13">
            <a:alphaModFix amt="85000"/>
          </a:blip>
          <a:stretch>
            <a:fillRect/>
          </a:stretch>
        </p:blipFill>
        <p:spPr>
          <a:xfrm>
            <a:off x="685800" y="812800"/>
            <a:ext cx="1892300" cy="292100"/>
          </a:xfrm>
          <a:prstGeom prst="rect">
            <a:avLst/>
          </a:prstGeom>
        </p:spPr>
      </p:pic>
      <p:pic>
        <p:nvPicPr>
          <p:cNvPr id="14" name="Picture 14"/>
          <p:cNvPicPr>
            <a:picLocks noChangeAspect="1"/>
          </p:cNvPicPr>
          <p:nvPr/>
        </p:nvPicPr>
        <p:blipFill>
          <a:blip r:embed="rId14">
            <a:alphaModFix amt="85000"/>
          </a:blip>
          <a:stretch>
            <a:fillRect/>
          </a:stretch>
        </p:blipFill>
        <p:spPr>
          <a:xfrm>
            <a:off x="685800" y="1143000"/>
            <a:ext cx="2108200" cy="292100"/>
          </a:xfrm>
          <a:prstGeom prst="rect">
            <a:avLst/>
          </a:prstGeom>
        </p:spPr>
      </p:pic>
      <p:pic>
        <p:nvPicPr>
          <p:cNvPr id="15" name="Picture 15"/>
          <p:cNvPicPr>
            <a:picLocks noChangeAspect="1"/>
          </p:cNvPicPr>
          <p:nvPr/>
        </p:nvPicPr>
        <p:blipFill>
          <a:blip r:embed="rId15"/>
          <a:stretch>
            <a:fillRect/>
          </a:stretch>
        </p:blipFill>
        <p:spPr>
          <a:xfrm>
            <a:off x="736600" y="2336800"/>
            <a:ext cx="901700" cy="647700"/>
          </a:xfrm>
          <a:prstGeom prst="rect">
            <a:avLst/>
          </a:prstGeom>
        </p:spPr>
      </p:pic>
      <p:pic>
        <p:nvPicPr>
          <p:cNvPr id="16" name="Picture 16"/>
          <p:cNvPicPr>
            <a:picLocks noChangeAspect="1"/>
          </p:cNvPicPr>
          <p:nvPr/>
        </p:nvPicPr>
        <p:blipFill>
          <a:blip r:embed="rId16"/>
          <a:stretch>
            <a:fillRect/>
          </a:stretch>
        </p:blipFill>
        <p:spPr>
          <a:xfrm>
            <a:off x="711200" y="3060700"/>
            <a:ext cx="2235200" cy="406400"/>
          </a:xfrm>
          <a:prstGeom prst="rect">
            <a:avLst/>
          </a:prstGeom>
        </p:spPr>
      </p:pic>
      <p:pic>
        <p:nvPicPr>
          <p:cNvPr id="17" name="Picture 17"/>
          <p:cNvPicPr>
            <a:picLocks noChangeAspect="1"/>
          </p:cNvPicPr>
          <p:nvPr/>
        </p:nvPicPr>
        <p:blipFill>
          <a:blip r:embed="rId17"/>
          <a:stretch>
            <a:fillRect/>
          </a:stretch>
        </p:blipFill>
        <p:spPr>
          <a:xfrm>
            <a:off x="4559300" y="1003300"/>
            <a:ext cx="4152900" cy="508000"/>
          </a:xfrm>
          <a:prstGeom prst="rect">
            <a:avLst/>
          </a:prstGeom>
        </p:spPr>
      </p:pic>
      <p:pic>
        <p:nvPicPr>
          <p:cNvPr id="18" name="Picture 18"/>
          <p:cNvPicPr>
            <a:picLocks noChangeAspect="1"/>
          </p:cNvPicPr>
          <p:nvPr/>
        </p:nvPicPr>
        <p:blipFill>
          <a:blip r:embed="rId18"/>
          <a:stretch>
            <a:fillRect/>
          </a:stretch>
        </p:blipFill>
        <p:spPr>
          <a:xfrm>
            <a:off x="5842000" y="6337300"/>
            <a:ext cx="16637000" cy="1384300"/>
          </a:xfrm>
          <a:prstGeom prst="rect">
            <a:avLst/>
          </a:prstGeom>
        </p:spPr>
      </p:pic>
      <p:pic>
        <p:nvPicPr>
          <p:cNvPr id="19" name="Picture 19"/>
          <p:cNvPicPr>
            <a:picLocks noChangeAspect="1"/>
          </p:cNvPicPr>
          <p:nvPr/>
        </p:nvPicPr>
        <p:blipFill>
          <a:blip r:embed="rId19"/>
          <a:stretch>
            <a:fillRect/>
          </a:stretch>
        </p:blipFill>
        <p:spPr>
          <a:xfrm>
            <a:off x="5842000" y="4013200"/>
            <a:ext cx="16637000" cy="1384300"/>
          </a:xfrm>
          <a:prstGeom prst="rect">
            <a:avLst/>
          </a:prstGeom>
        </p:spPr>
      </p:pic>
      <p:pic>
        <p:nvPicPr>
          <p:cNvPr id="20" name="Picture 20"/>
          <p:cNvPicPr>
            <a:picLocks noChangeAspect="1"/>
          </p:cNvPicPr>
          <p:nvPr/>
        </p:nvPicPr>
        <p:blipFill>
          <a:blip r:embed="rId20"/>
          <a:stretch>
            <a:fillRect/>
          </a:stretch>
        </p:blipFill>
        <p:spPr>
          <a:xfrm>
            <a:off x="4559300" y="2717800"/>
            <a:ext cx="1841500" cy="1409700"/>
          </a:xfrm>
          <a:prstGeom prst="rect">
            <a:avLst/>
          </a:prstGeom>
        </p:spPr>
      </p:pic>
      <p:pic>
        <p:nvPicPr>
          <p:cNvPr id="21" name="Picture 21"/>
          <p:cNvPicPr>
            <a:picLocks noChangeAspect="1"/>
          </p:cNvPicPr>
          <p:nvPr/>
        </p:nvPicPr>
        <p:blipFill>
          <a:blip r:embed="rId21"/>
          <a:stretch>
            <a:fillRect/>
          </a:stretch>
        </p:blipFill>
        <p:spPr>
          <a:xfrm>
            <a:off x="6019800" y="10845800"/>
            <a:ext cx="16637000" cy="1409700"/>
          </a:xfrm>
          <a:prstGeom prst="rect">
            <a:avLst/>
          </a:prstGeom>
        </p:spPr>
      </p:pic>
      <p:pic>
        <p:nvPicPr>
          <p:cNvPr id="22" name="Picture 22"/>
          <p:cNvPicPr>
            <a:picLocks noChangeAspect="1"/>
          </p:cNvPicPr>
          <p:nvPr/>
        </p:nvPicPr>
        <p:blipFill>
          <a:blip r:embed="rId22"/>
          <a:stretch>
            <a:fillRect/>
          </a:stretch>
        </p:blipFill>
        <p:spPr>
          <a:xfrm>
            <a:off x="4559300" y="9461500"/>
            <a:ext cx="1841500" cy="13843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19C395B-5063-4339-2D90-13AED0DBDB8A}"/>
              </a:ext>
            </a:extLst>
          </p:cNvPr>
          <p:cNvSpPr txBox="1"/>
          <p:nvPr/>
        </p:nvSpPr>
        <p:spPr>
          <a:xfrm>
            <a:off x="5074920" y="4703565"/>
            <a:ext cx="12893040" cy="2062103"/>
          </a:xfrm>
          <a:prstGeom prst="rect">
            <a:avLst/>
          </a:prstGeom>
          <a:noFill/>
        </p:spPr>
        <p:txBody>
          <a:bodyPr wrap="square" rtlCol="0">
            <a:spAutoFit/>
          </a:bodyPr>
          <a:lstStyle/>
          <a:p>
            <a:pPr algn="ctr"/>
            <a:r>
              <a:rPr lang="en-US" altLang="ko-KR" sz="6400" dirty="0">
                <a:latin typeface="함초롬바탕" panose="02030604000101010101" pitchFamily="18" charset="-127"/>
                <a:ea typeface="함초롬바탕" panose="02030604000101010101" pitchFamily="18" charset="-127"/>
                <a:cs typeface="함초롬바탕" panose="02030604000101010101" pitchFamily="18" charset="-127"/>
              </a:rPr>
              <a:t>&lt;</a:t>
            </a:r>
            <a:r>
              <a:rPr lang="ko-KR" altLang="en-US" sz="6400" dirty="0">
                <a:latin typeface="함초롬바탕" panose="02030604000101010101" pitchFamily="18" charset="-127"/>
                <a:ea typeface="함초롬바탕" panose="02030604000101010101" pitchFamily="18" charset="-127"/>
                <a:cs typeface="함초롬바탕" panose="02030604000101010101" pitchFamily="18" charset="-127"/>
              </a:rPr>
              <a:t>신들의 계보</a:t>
            </a:r>
            <a:r>
              <a:rPr lang="en-US" altLang="ko-KR" sz="6400" dirty="0">
                <a:latin typeface="함초롬바탕" panose="02030604000101010101" pitchFamily="18" charset="-127"/>
                <a:ea typeface="함초롬바탕" panose="02030604000101010101" pitchFamily="18" charset="-127"/>
                <a:cs typeface="함초롬바탕" panose="02030604000101010101" pitchFamily="18" charset="-127"/>
              </a:rPr>
              <a:t>&gt;</a:t>
            </a:r>
            <a:r>
              <a:rPr lang="ko-KR" altLang="en-US" sz="6400" dirty="0">
                <a:latin typeface="함초롬바탕" panose="02030604000101010101" pitchFamily="18" charset="-127"/>
                <a:ea typeface="함초롬바탕" panose="02030604000101010101" pitchFamily="18" charset="-127"/>
                <a:cs typeface="함초롬바탕" panose="02030604000101010101" pitchFamily="18" charset="-127"/>
              </a:rPr>
              <a:t>와 </a:t>
            </a:r>
            <a:r>
              <a:rPr lang="en-US" altLang="ko-KR" sz="6400" dirty="0">
                <a:latin typeface="함초롬바탕" panose="02030604000101010101" pitchFamily="18" charset="-127"/>
                <a:ea typeface="함초롬바탕" panose="02030604000101010101" pitchFamily="18" charset="-127"/>
                <a:cs typeface="함초롬바탕" panose="02030604000101010101" pitchFamily="18" charset="-127"/>
              </a:rPr>
              <a:t>&lt;</a:t>
            </a:r>
            <a:r>
              <a:rPr lang="ko-KR" altLang="en-US" sz="6400" dirty="0">
                <a:latin typeface="함초롬바탕" panose="02030604000101010101" pitchFamily="18" charset="-127"/>
                <a:ea typeface="함초롬바탕" panose="02030604000101010101" pitchFamily="18" charset="-127"/>
                <a:cs typeface="함초롬바탕" panose="02030604000101010101" pitchFamily="18" charset="-127"/>
              </a:rPr>
              <a:t>일과 날</a:t>
            </a:r>
            <a:r>
              <a:rPr lang="en-US" altLang="ko-KR" sz="6400" dirty="0">
                <a:latin typeface="함초롬바탕" panose="02030604000101010101" pitchFamily="18" charset="-127"/>
                <a:ea typeface="함초롬바탕" panose="02030604000101010101" pitchFamily="18" charset="-127"/>
                <a:cs typeface="함초롬바탕" panose="02030604000101010101" pitchFamily="18" charset="-127"/>
              </a:rPr>
              <a:t>&gt; </a:t>
            </a:r>
            <a:r>
              <a:rPr lang="ko-KR" altLang="en-US" sz="6400" dirty="0">
                <a:latin typeface="함초롬바탕" panose="02030604000101010101" pitchFamily="18" charset="-127"/>
                <a:ea typeface="함초롬바탕" panose="02030604000101010101" pitchFamily="18" charset="-127"/>
                <a:cs typeface="함초롬바탕" panose="02030604000101010101" pitchFamily="18" charset="-127"/>
              </a:rPr>
              <a:t>속 </a:t>
            </a:r>
            <a:endParaRPr lang="en-US" altLang="ko-KR" sz="6400" dirty="0">
              <a:latin typeface="함초롬바탕" panose="02030604000101010101" pitchFamily="18" charset="-127"/>
              <a:ea typeface="함초롬바탕" panose="02030604000101010101" pitchFamily="18" charset="-127"/>
              <a:cs typeface="함초롬바탕" panose="02030604000101010101" pitchFamily="18" charset="-127"/>
            </a:endParaRPr>
          </a:p>
          <a:p>
            <a:pPr algn="ctr"/>
            <a:r>
              <a:rPr lang="ko-KR" altLang="en-US" sz="6400" dirty="0">
                <a:latin typeface="함초롬바탕" panose="02030604000101010101" pitchFamily="18" charset="-127"/>
                <a:ea typeface="함초롬바탕" panose="02030604000101010101" pitchFamily="18" charset="-127"/>
                <a:cs typeface="함초롬바탕" panose="02030604000101010101" pitchFamily="18" charset="-127"/>
              </a:rPr>
              <a:t>프로메테우스 신화의 상호보완성</a:t>
            </a:r>
          </a:p>
        </p:txBody>
      </p:sp>
      <p:sp>
        <p:nvSpPr>
          <p:cNvPr id="5" name="TextBox 4">
            <a:extLst>
              <a:ext uri="{FF2B5EF4-FFF2-40B4-BE49-F238E27FC236}">
                <a16:creationId xmlns:a16="http://schemas.microsoft.com/office/drawing/2014/main" id="{A9082DEB-A74B-FBA2-C096-D0E13DCBE92A}"/>
              </a:ext>
            </a:extLst>
          </p:cNvPr>
          <p:cNvSpPr txBox="1"/>
          <p:nvPr/>
        </p:nvSpPr>
        <p:spPr>
          <a:xfrm>
            <a:off x="2225040" y="1584960"/>
            <a:ext cx="9966960" cy="646331"/>
          </a:xfrm>
          <a:prstGeom prst="rect">
            <a:avLst/>
          </a:prstGeom>
          <a:noFill/>
        </p:spPr>
        <p:txBody>
          <a:bodyPr wrap="square" rtlCol="0">
            <a:spAutoFit/>
          </a:bodyPr>
          <a:lstStyle/>
          <a:p>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2025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한국서양고전학회 추계학술대회 발제문</a:t>
            </a:r>
          </a:p>
        </p:txBody>
      </p:sp>
      <p:sp>
        <p:nvSpPr>
          <p:cNvPr id="6" name="TextBox 5">
            <a:extLst>
              <a:ext uri="{FF2B5EF4-FFF2-40B4-BE49-F238E27FC236}">
                <a16:creationId xmlns:a16="http://schemas.microsoft.com/office/drawing/2014/main" id="{015C2752-126E-814A-8C10-54397CBD8540}"/>
              </a:ext>
            </a:extLst>
          </p:cNvPr>
          <p:cNvSpPr txBox="1"/>
          <p:nvPr/>
        </p:nvSpPr>
        <p:spPr>
          <a:xfrm>
            <a:off x="18674080" y="9987280"/>
            <a:ext cx="2184400" cy="707886"/>
          </a:xfrm>
          <a:prstGeom prst="rect">
            <a:avLst/>
          </a:prstGeom>
          <a:noFill/>
        </p:spPr>
        <p:txBody>
          <a:bodyPr wrap="square" rtlCol="0">
            <a:spAutoFit/>
          </a:bodyPr>
          <a:lstStyle/>
          <a:p>
            <a:r>
              <a:rPr lang="ko-KR" altLang="en-US" sz="4000">
                <a:latin typeface="함초롬바탕" panose="02030604000101010101" pitchFamily="18" charset="-127"/>
                <a:ea typeface="함초롬바탕" panose="02030604000101010101" pitchFamily="18" charset="-127"/>
                <a:cs typeface="함초롬바탕" panose="02030604000101010101" pitchFamily="18" charset="-127"/>
              </a:rPr>
              <a:t>김준서</a:t>
            </a:r>
          </a:p>
        </p:txBody>
      </p:sp>
    </p:spTree>
    <p:extLst>
      <p:ext uri="{BB962C8B-B14F-4D97-AF65-F5344CB8AC3E}">
        <p14:creationId xmlns:p14="http://schemas.microsoft.com/office/powerpoint/2010/main" val="131441014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0" y="0"/>
            <a:ext cx="3314700" cy="13716000"/>
          </a:xfrm>
          <a:prstGeom prst="rect">
            <a:avLst/>
          </a:prstGeom>
        </p:spPr>
      </p:pic>
      <p:pic>
        <p:nvPicPr>
          <p:cNvPr id="3" name="Picture 3"/>
          <p:cNvPicPr>
            <a:picLocks noChangeAspect="1"/>
          </p:cNvPicPr>
          <p:nvPr/>
        </p:nvPicPr>
        <p:blipFill>
          <a:blip r:embed="rId3">
            <a:alphaModFix amt="35000"/>
          </a:blip>
          <a:stretch>
            <a:fillRect/>
          </a:stretch>
        </p:blipFill>
        <p:spPr>
          <a:xfrm>
            <a:off x="685800" y="1701800"/>
            <a:ext cx="2628900" cy="38100"/>
          </a:xfrm>
          <a:prstGeom prst="rect">
            <a:avLst/>
          </a:prstGeom>
        </p:spPr>
      </p:pic>
      <p:pic>
        <p:nvPicPr>
          <p:cNvPr id="4" name="Picture 4"/>
          <p:cNvPicPr>
            <a:picLocks noChangeAspect="1"/>
          </p:cNvPicPr>
          <p:nvPr/>
        </p:nvPicPr>
        <p:blipFill>
          <a:blip r:embed="rId4"/>
          <a:stretch>
            <a:fillRect/>
          </a:stretch>
        </p:blipFill>
        <p:spPr>
          <a:xfrm>
            <a:off x="-12700" y="-127000"/>
            <a:ext cx="254000" cy="13906500"/>
          </a:xfrm>
          <a:prstGeom prst="rect">
            <a:avLst/>
          </a:prstGeom>
        </p:spPr>
      </p:pic>
      <p:pic>
        <p:nvPicPr>
          <p:cNvPr id="5" name="Picture 5"/>
          <p:cNvPicPr>
            <a:picLocks noChangeAspect="1"/>
          </p:cNvPicPr>
          <p:nvPr/>
        </p:nvPicPr>
        <p:blipFill>
          <a:blip r:embed="rId5"/>
          <a:stretch>
            <a:fillRect/>
          </a:stretch>
        </p:blipFill>
        <p:spPr>
          <a:xfrm>
            <a:off x="0" y="2387600"/>
            <a:ext cx="241300" cy="1397000"/>
          </a:xfrm>
          <a:prstGeom prst="rect">
            <a:avLst/>
          </a:prstGeom>
        </p:spPr>
      </p:pic>
      <p:pic>
        <p:nvPicPr>
          <p:cNvPr id="6" name="Picture 6"/>
          <p:cNvPicPr>
            <a:picLocks noChangeAspect="1"/>
          </p:cNvPicPr>
          <p:nvPr/>
        </p:nvPicPr>
        <p:blipFill>
          <a:blip r:embed="rId6">
            <a:alphaModFix amt="80000"/>
          </a:blip>
          <a:stretch>
            <a:fillRect/>
          </a:stretch>
        </p:blipFill>
        <p:spPr>
          <a:xfrm>
            <a:off x="685800" y="3594100"/>
            <a:ext cx="2628900" cy="25400"/>
          </a:xfrm>
          <a:prstGeom prst="rect">
            <a:avLst/>
          </a:prstGeom>
        </p:spPr>
      </p:pic>
      <p:pic>
        <p:nvPicPr>
          <p:cNvPr id="7" name="Picture 7"/>
          <p:cNvPicPr>
            <a:picLocks noChangeAspect="1"/>
          </p:cNvPicPr>
          <p:nvPr/>
        </p:nvPicPr>
        <p:blipFill>
          <a:blip r:embed="rId7">
            <a:alphaModFix amt="25000"/>
          </a:blip>
          <a:stretch>
            <a:fillRect/>
          </a:stretch>
        </p:blipFill>
        <p:spPr>
          <a:xfrm rot="16200000">
            <a:off x="-3708400" y="6769100"/>
            <a:ext cx="13792200" cy="241300"/>
          </a:xfrm>
          <a:prstGeom prst="rect">
            <a:avLst/>
          </a:prstGeom>
        </p:spPr>
      </p:pic>
      <p:pic>
        <p:nvPicPr>
          <p:cNvPr id="8" name="Picture 8"/>
          <p:cNvPicPr>
            <a:picLocks noChangeAspect="1"/>
          </p:cNvPicPr>
          <p:nvPr/>
        </p:nvPicPr>
        <p:blipFill>
          <a:blip r:embed="rId8"/>
          <a:stretch>
            <a:fillRect/>
          </a:stretch>
        </p:blipFill>
        <p:spPr>
          <a:xfrm>
            <a:off x="22644100" y="0"/>
            <a:ext cx="1739900" cy="1727200"/>
          </a:xfrm>
          <a:prstGeom prst="rect">
            <a:avLst/>
          </a:prstGeom>
        </p:spPr>
      </p:pic>
      <p:pic>
        <p:nvPicPr>
          <p:cNvPr id="9" name="Picture 9"/>
          <p:cNvPicPr>
            <a:picLocks noChangeAspect="1"/>
          </p:cNvPicPr>
          <p:nvPr/>
        </p:nvPicPr>
        <p:blipFill>
          <a:blip r:embed="rId9">
            <a:alphaModFix amt="35000"/>
          </a:blip>
          <a:stretch>
            <a:fillRect/>
          </a:stretch>
        </p:blipFill>
        <p:spPr>
          <a:xfrm>
            <a:off x="4559300" y="1701800"/>
            <a:ext cx="18046700" cy="25400"/>
          </a:xfrm>
          <a:prstGeom prst="rect">
            <a:avLst/>
          </a:prstGeom>
        </p:spPr>
      </p:pic>
      <p:pic>
        <p:nvPicPr>
          <p:cNvPr id="10" name="Picture 10"/>
          <p:cNvPicPr>
            <a:picLocks noChangeAspect="1"/>
          </p:cNvPicPr>
          <p:nvPr/>
        </p:nvPicPr>
        <p:blipFill>
          <a:blip r:embed="rId10"/>
          <a:stretch>
            <a:fillRect/>
          </a:stretch>
        </p:blipFill>
        <p:spPr>
          <a:xfrm>
            <a:off x="9385300" y="6413500"/>
            <a:ext cx="1447800" cy="1447800"/>
          </a:xfrm>
          <a:prstGeom prst="rect">
            <a:avLst/>
          </a:prstGeom>
        </p:spPr>
      </p:pic>
      <p:pic>
        <p:nvPicPr>
          <p:cNvPr id="11" name="Picture 11"/>
          <p:cNvPicPr>
            <a:picLocks noChangeAspect="1"/>
          </p:cNvPicPr>
          <p:nvPr/>
        </p:nvPicPr>
        <p:blipFill>
          <a:blip r:embed="rId11"/>
          <a:stretch>
            <a:fillRect/>
          </a:stretch>
        </p:blipFill>
        <p:spPr>
          <a:xfrm>
            <a:off x="5842000" y="6680200"/>
            <a:ext cx="1028700" cy="1028700"/>
          </a:xfrm>
          <a:prstGeom prst="rect">
            <a:avLst/>
          </a:prstGeom>
        </p:spPr>
      </p:pic>
      <p:pic>
        <p:nvPicPr>
          <p:cNvPr id="12" name="Picture 12"/>
          <p:cNvPicPr>
            <a:picLocks noChangeAspect="1"/>
          </p:cNvPicPr>
          <p:nvPr/>
        </p:nvPicPr>
        <p:blipFill>
          <a:blip r:embed="rId12"/>
          <a:stretch>
            <a:fillRect/>
          </a:stretch>
        </p:blipFill>
        <p:spPr>
          <a:xfrm>
            <a:off x="4953000" y="8064500"/>
            <a:ext cx="2882900" cy="495300"/>
          </a:xfrm>
          <a:prstGeom prst="rect">
            <a:avLst/>
          </a:prstGeom>
        </p:spPr>
      </p:pic>
      <p:pic>
        <p:nvPicPr>
          <p:cNvPr id="13" name="Picture 13"/>
          <p:cNvPicPr>
            <a:picLocks noChangeAspect="1"/>
          </p:cNvPicPr>
          <p:nvPr/>
        </p:nvPicPr>
        <p:blipFill>
          <a:blip r:embed="rId13">
            <a:alphaModFix amt="85000"/>
          </a:blip>
          <a:stretch>
            <a:fillRect/>
          </a:stretch>
        </p:blipFill>
        <p:spPr>
          <a:xfrm>
            <a:off x="685800" y="812800"/>
            <a:ext cx="1892300" cy="292100"/>
          </a:xfrm>
          <a:prstGeom prst="rect">
            <a:avLst/>
          </a:prstGeom>
        </p:spPr>
      </p:pic>
      <p:pic>
        <p:nvPicPr>
          <p:cNvPr id="14" name="Picture 14"/>
          <p:cNvPicPr>
            <a:picLocks noChangeAspect="1"/>
          </p:cNvPicPr>
          <p:nvPr/>
        </p:nvPicPr>
        <p:blipFill>
          <a:blip r:embed="rId14">
            <a:alphaModFix amt="85000"/>
          </a:blip>
          <a:stretch>
            <a:fillRect/>
          </a:stretch>
        </p:blipFill>
        <p:spPr>
          <a:xfrm>
            <a:off x="685800" y="1143000"/>
            <a:ext cx="2108200" cy="292100"/>
          </a:xfrm>
          <a:prstGeom prst="rect">
            <a:avLst/>
          </a:prstGeom>
        </p:spPr>
      </p:pic>
      <p:pic>
        <p:nvPicPr>
          <p:cNvPr id="15" name="Picture 15"/>
          <p:cNvPicPr>
            <a:picLocks noChangeAspect="1"/>
          </p:cNvPicPr>
          <p:nvPr/>
        </p:nvPicPr>
        <p:blipFill>
          <a:blip r:embed="rId15"/>
          <a:stretch>
            <a:fillRect/>
          </a:stretch>
        </p:blipFill>
        <p:spPr>
          <a:xfrm>
            <a:off x="736600" y="2336800"/>
            <a:ext cx="901700" cy="647700"/>
          </a:xfrm>
          <a:prstGeom prst="rect">
            <a:avLst/>
          </a:prstGeom>
        </p:spPr>
      </p:pic>
      <p:pic>
        <p:nvPicPr>
          <p:cNvPr id="16" name="Picture 16"/>
          <p:cNvPicPr>
            <a:picLocks noChangeAspect="1"/>
          </p:cNvPicPr>
          <p:nvPr/>
        </p:nvPicPr>
        <p:blipFill>
          <a:blip r:embed="rId16"/>
          <a:stretch>
            <a:fillRect/>
          </a:stretch>
        </p:blipFill>
        <p:spPr>
          <a:xfrm>
            <a:off x="711200" y="3060700"/>
            <a:ext cx="2235200" cy="406400"/>
          </a:xfrm>
          <a:prstGeom prst="rect">
            <a:avLst/>
          </a:prstGeom>
        </p:spPr>
      </p:pic>
      <p:pic>
        <p:nvPicPr>
          <p:cNvPr id="17" name="Picture 17"/>
          <p:cNvPicPr>
            <a:picLocks noChangeAspect="1"/>
          </p:cNvPicPr>
          <p:nvPr/>
        </p:nvPicPr>
        <p:blipFill>
          <a:blip r:embed="rId17"/>
          <a:stretch>
            <a:fillRect/>
          </a:stretch>
        </p:blipFill>
        <p:spPr>
          <a:xfrm>
            <a:off x="4559300" y="1003300"/>
            <a:ext cx="4152900" cy="508000"/>
          </a:xfrm>
          <a:prstGeom prst="rect">
            <a:avLst/>
          </a:prstGeom>
        </p:spPr>
      </p:pic>
      <p:pic>
        <p:nvPicPr>
          <p:cNvPr id="18" name="Picture 18"/>
          <p:cNvPicPr>
            <a:picLocks noChangeAspect="1"/>
          </p:cNvPicPr>
          <p:nvPr/>
        </p:nvPicPr>
        <p:blipFill>
          <a:blip r:embed="rId18"/>
          <a:stretch>
            <a:fillRect/>
          </a:stretch>
        </p:blipFill>
        <p:spPr>
          <a:xfrm>
            <a:off x="4394200" y="1727200"/>
            <a:ext cx="19608800" cy="116332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D30FA95-8E82-B407-7713-BA0C2ED0C517}"/>
              </a:ext>
            </a:extLst>
          </p:cNvPr>
          <p:cNvSpPr txBox="1"/>
          <p:nvPr/>
        </p:nvSpPr>
        <p:spPr>
          <a:xfrm>
            <a:off x="1365116" y="1280576"/>
            <a:ext cx="21653768" cy="11619206"/>
          </a:xfrm>
          <a:prstGeom prst="rect">
            <a:avLst/>
          </a:prstGeom>
          <a:noFill/>
        </p:spPr>
        <p:txBody>
          <a:bodyPr wrap="square" rtlCol="0">
            <a:spAutoFit/>
          </a:bodyPr>
          <a:lstStyle/>
          <a:p>
            <a:pPr>
              <a:lnSpc>
                <a:spcPct val="150000"/>
              </a:lnSpc>
            </a:pPr>
            <a:r>
              <a:rPr lang="ko-KR" altLang="en-US" sz="3600" b="1" dirty="0">
                <a:latin typeface="함초롬바탕" panose="02030604000101010101" pitchFamily="18" charset="-127"/>
                <a:ea typeface="함초롬바탕" panose="02030604000101010101" pitchFamily="18" charset="-127"/>
                <a:cs typeface="함초롬바탕" panose="02030604000101010101" pitchFamily="18" charset="-127"/>
              </a:rPr>
              <a:t>“호메로스와 </a:t>
            </a:r>
            <a:r>
              <a:rPr lang="ko-KR" altLang="en-US" sz="3600" b="1" dirty="0" err="1">
                <a:latin typeface="함초롬바탕" panose="02030604000101010101" pitchFamily="18" charset="-127"/>
                <a:ea typeface="함초롬바탕" panose="02030604000101010101" pitchFamily="18" charset="-127"/>
                <a:cs typeface="함초롬바탕" panose="02030604000101010101" pitchFamily="18" charset="-127"/>
              </a:rPr>
              <a:t>헤시오도스가</a:t>
            </a:r>
            <a:r>
              <a:rPr lang="en-US" altLang="ko-KR" sz="3600" b="1"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b="1" dirty="0">
                <a:latin typeface="함초롬바탕" panose="02030604000101010101" pitchFamily="18" charset="-127"/>
                <a:ea typeface="함초롬바탕" panose="02030604000101010101" pitchFamily="18" charset="-127"/>
                <a:cs typeface="함초롬바탕" panose="02030604000101010101" pitchFamily="18" charset="-127"/>
              </a:rPr>
              <a:t>우리 </a:t>
            </a:r>
            <a:r>
              <a:rPr lang="ko-KR" altLang="en-US" sz="3600" b="1" dirty="0" err="1">
                <a:latin typeface="함초롬바탕" panose="02030604000101010101" pitchFamily="18" charset="-127"/>
                <a:ea typeface="함초롬바탕" panose="02030604000101010101" pitchFamily="18" charset="-127"/>
                <a:cs typeface="함초롬바탕" panose="02030604000101010101" pitchFamily="18" charset="-127"/>
              </a:rPr>
              <a:t>헬라스인들에게</a:t>
            </a:r>
            <a:r>
              <a:rPr lang="ko-KR" altLang="en-US" sz="3600" b="1" dirty="0">
                <a:latin typeface="함초롬바탕" panose="02030604000101010101" pitchFamily="18" charset="-127"/>
                <a:ea typeface="함초롬바탕" panose="02030604000101010101" pitchFamily="18" charset="-127"/>
                <a:cs typeface="함초롬바탕" panose="02030604000101010101" pitchFamily="18" charset="-127"/>
              </a:rPr>
              <a:t> 신들의 계보를 만들어주고</a:t>
            </a:r>
            <a:r>
              <a:rPr lang="en-US" altLang="ko-KR" sz="3600" b="1"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b="1" dirty="0">
                <a:latin typeface="함초롬바탕" panose="02030604000101010101" pitchFamily="18" charset="-127"/>
                <a:ea typeface="함초롬바탕" panose="02030604000101010101" pitchFamily="18" charset="-127"/>
                <a:cs typeface="함초롬바탕" panose="02030604000101010101" pitchFamily="18" charset="-127"/>
              </a:rPr>
              <a:t>신들에게 이름을 붙여주고</a:t>
            </a:r>
            <a:r>
              <a:rPr lang="en-US" altLang="ko-KR" sz="3600" b="1"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b="1" dirty="0">
                <a:latin typeface="함초롬바탕" panose="02030604000101010101" pitchFamily="18" charset="-127"/>
                <a:ea typeface="함초롬바탕" panose="02030604000101010101" pitchFamily="18" charset="-127"/>
                <a:cs typeface="함초롬바탕" panose="02030604000101010101" pitchFamily="18" charset="-127"/>
              </a:rPr>
              <a:t>신들 사이 직책과 활동영역을 배분하고</a:t>
            </a:r>
            <a:r>
              <a:rPr lang="en-US" altLang="ko-KR" sz="3600" b="1"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b="1" dirty="0">
                <a:latin typeface="함초롬바탕" panose="02030604000101010101" pitchFamily="18" charset="-127"/>
                <a:ea typeface="함초롬바탕" panose="02030604000101010101" pitchFamily="18" charset="-127"/>
                <a:cs typeface="함초롬바탕" panose="02030604000101010101" pitchFamily="18" charset="-127"/>
              </a:rPr>
              <a:t>신들이 어떻게 생겼는지 우리에게 말해주었다</a:t>
            </a:r>
            <a:r>
              <a:rPr lang="en-US" altLang="ko-KR" sz="3600" b="1" dirty="0">
                <a:latin typeface="함초롬바탕" panose="02030604000101010101" pitchFamily="18" charset="-127"/>
                <a:ea typeface="함초롬바탕" panose="02030604000101010101" pitchFamily="18" charset="-127"/>
                <a:cs typeface="함초롬바탕" panose="02030604000101010101" pitchFamily="18" charset="-127"/>
              </a:rPr>
              <a:t>.”  </a:t>
            </a:r>
          </a:p>
          <a:p>
            <a:pPr>
              <a:lnSpc>
                <a:spcPct val="150000"/>
              </a:lnSpc>
            </a:pPr>
            <a:r>
              <a:rPr lang="en-US" altLang="ko-KR" sz="3600" b="1"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b="1" dirty="0">
                <a:latin typeface="함초롬바탕" panose="02030604000101010101" pitchFamily="18" charset="-127"/>
                <a:ea typeface="함초롬바탕" panose="02030604000101010101" pitchFamily="18" charset="-127"/>
                <a:cs typeface="함초롬바탕" panose="02030604000101010101" pitchFamily="18" charset="-127"/>
              </a:rPr>
              <a:t>헤로도토스</a:t>
            </a:r>
            <a:r>
              <a:rPr lang="en-US" altLang="ko-KR" sz="3600" b="1" dirty="0">
                <a:latin typeface="함초롬바탕" panose="02030604000101010101" pitchFamily="18" charset="-127"/>
                <a:ea typeface="함초롬바탕" panose="02030604000101010101" pitchFamily="18" charset="-127"/>
                <a:cs typeface="함초롬바탕" panose="02030604000101010101" pitchFamily="18" charset="-127"/>
              </a:rPr>
              <a:t>, &lt;</a:t>
            </a:r>
            <a:r>
              <a:rPr lang="ko-KR" altLang="en-US" sz="3600" b="1" dirty="0">
                <a:latin typeface="함초롬바탕" panose="02030604000101010101" pitchFamily="18" charset="-127"/>
                <a:ea typeface="함초롬바탕" panose="02030604000101010101" pitchFamily="18" charset="-127"/>
                <a:cs typeface="함초롬바탕" panose="02030604000101010101" pitchFamily="18" charset="-127"/>
              </a:rPr>
              <a:t>역사</a:t>
            </a:r>
            <a:r>
              <a:rPr lang="en-US" altLang="ko-KR" sz="3600" b="1" dirty="0">
                <a:latin typeface="함초롬바탕" panose="02030604000101010101" pitchFamily="18" charset="-127"/>
                <a:ea typeface="함초롬바탕" panose="02030604000101010101" pitchFamily="18" charset="-127"/>
                <a:cs typeface="함초롬바탕" panose="02030604000101010101" pitchFamily="18" charset="-127"/>
              </a:rPr>
              <a:t>&gt; 2.53</a:t>
            </a:r>
            <a:b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br>
            <a:r>
              <a:rPr lang="el-GR" altLang="ko-KR" sz="3600" dirty="0">
                <a:latin typeface="Times New Roman" panose="02020603050405020304" pitchFamily="18" charset="0"/>
                <a:cs typeface="Times New Roman" panose="02020603050405020304" pitchFamily="18" charset="0"/>
              </a:rPr>
              <a:t>Ἡσίοδον γὰρ καὶ Ὅμηρον</a:t>
            </a:r>
            <a:r>
              <a:rPr lang="en-US" altLang="ko-KR" sz="3600" dirty="0">
                <a:latin typeface="Times New Roman" panose="02020603050405020304" pitchFamily="18" charset="0"/>
                <a:cs typeface="Times New Roman" panose="02020603050405020304" pitchFamily="18" charset="0"/>
              </a:rPr>
              <a:t>… </a:t>
            </a:r>
            <a:r>
              <a:rPr lang="el-GR" altLang="ko-KR" sz="3600" dirty="0">
                <a:latin typeface="Times New Roman" panose="02020603050405020304" pitchFamily="18" charset="0"/>
                <a:cs typeface="Times New Roman" panose="02020603050405020304" pitchFamily="18" charset="0"/>
              </a:rPr>
              <a:t>οὗτοι δὲ εἰσὶ οἱ ποιήσαντες θεογονίην Ἕλλησι καὶ τοῖσι θεοῖσι τὰς ἐπωνυμίας δόντες καὶ τιμάς τε καὶ τέχνας διελόντες καὶ εἴδεα αὐτῶν σημήναντες.</a:t>
            </a:r>
            <a:endParaRPr lang="en-US" altLang="ko-KR" sz="3600" dirty="0">
              <a:latin typeface="Times New Roman" panose="02020603050405020304" pitchFamily="18" charset="0"/>
              <a:cs typeface="Times New Roman" panose="02020603050405020304" pitchFamily="18" charset="0"/>
            </a:endParaRPr>
          </a:p>
          <a:p>
            <a:endParaRPr lang="en-US" altLang="ko-KR" sz="3600" dirty="0">
              <a:latin typeface="Times New Roman" panose="02020603050405020304" pitchFamily="18" charset="0"/>
              <a:ea typeface="함초롬바탕" panose="02030604000101010101" pitchFamily="18" charset="-127"/>
              <a:cs typeface="Times New Roman" panose="02020603050405020304" pitchFamily="18" charset="0"/>
            </a:endParaRPr>
          </a:p>
          <a:p>
            <a:pPr marL="571500" indent="-571500">
              <a:lnSpc>
                <a:spcPct val="150000"/>
              </a:lnSpc>
              <a:buFontTx/>
              <a:buChar char="-"/>
            </a:pP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물론 헤로도토스의 발언은 과장된 것으로 호메로스와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서사시 속 신들은 그 이전부터 그리스인들의 머리와 가슴속에 존재</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하지만 헤로도토스의 언급은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과장일지언정</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거짓은 아님</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p>
          <a:p>
            <a:pPr marL="571500" indent="-571500">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그리스인들이 자신들이 사는 세계와 그를 관장하는 신</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그리고 인간이란 어떤 존재인지 이해하는데 </a:t>
            </a:r>
            <a:b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b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호메로스와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서사시는 일종의 길잡이로서 강력한 영향력을 행사했기 때문</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a:t>
            </a:r>
            <a:endPar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p:txBody>
      </p:sp>
    </p:spTree>
    <p:extLst>
      <p:ext uri="{BB962C8B-B14F-4D97-AF65-F5344CB8AC3E}">
        <p14:creationId xmlns:p14="http://schemas.microsoft.com/office/powerpoint/2010/main" val="2969171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5EBB3A-B502-4E09-86E0-4A4911DFB8F0}"/>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839AE3DA-2121-0206-C79B-CF7B17C3A14E}"/>
              </a:ext>
            </a:extLst>
          </p:cNvPr>
          <p:cNvSpPr txBox="1"/>
          <p:nvPr/>
        </p:nvSpPr>
        <p:spPr>
          <a:xfrm>
            <a:off x="1356252" y="1417984"/>
            <a:ext cx="21671496" cy="10788210"/>
          </a:xfrm>
          <a:prstGeom prst="rect">
            <a:avLst/>
          </a:prstGeom>
          <a:noFill/>
        </p:spPr>
        <p:txBody>
          <a:bodyPr wrap="square" rtlCol="0">
            <a:spAutoFit/>
          </a:bodyPr>
          <a:lstStyle/>
          <a:p>
            <a:pPr marL="571500" indent="-571500">
              <a:lnSpc>
                <a:spcPct val="150000"/>
              </a:lnSpc>
              <a:buFontTx/>
              <a:buChar char="-"/>
            </a:pP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육보격</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(hexameter)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서사시 전체</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호메로스와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서사시</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그리고 호메로스 찬가로 구성된</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를 분석하고 그로부터 신과 인간</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그리고 세계에 대한 고대 그리스인들의 고유한 통찰을 탐색</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호메로스와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서사시</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그리고 호메로스 찬가가 서로 다른 관점과 주제 의식을 통해 신과 인간</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그리고 그들이 사는 세계를 다층적으로 묘사하고 이해</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호메로스의 두 서사시는 그리스 신화 속 가장 거대한 전쟁인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트로이아</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전쟁과 서로 대조적인 두 영웅인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아킬레우스와</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오뒷세우스를</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노래</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이 서사시들은 인간과 신들의 관계와 영광</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죽음</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생존과 같은 인간 조건을 탐색</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헤시오도스의</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두 서사시는 우주의 탄생에서부터 지금에 이르기까지의 과정을</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그리고 인류의 등장과 인간이 거친 세계 속에서 생존하기 위해 따라야 할 규범들을 노래</a:t>
            </a:r>
            <a:endParaRPr lang="ko-KR"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p:txBody>
      </p:sp>
    </p:spTree>
    <p:extLst>
      <p:ext uri="{BB962C8B-B14F-4D97-AF65-F5344CB8AC3E}">
        <p14:creationId xmlns:p14="http://schemas.microsoft.com/office/powerpoint/2010/main" val="1821346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E822DC-72FB-0726-A3D9-932B74EAAFFA}"/>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4673099C-D186-5C9B-E473-C21A662F2E79}"/>
              </a:ext>
            </a:extLst>
          </p:cNvPr>
          <p:cNvSpPr txBox="1"/>
          <p:nvPr/>
        </p:nvSpPr>
        <p:spPr>
          <a:xfrm>
            <a:off x="1356252" y="2256611"/>
            <a:ext cx="21671496" cy="4971233"/>
          </a:xfrm>
          <a:prstGeom prst="rect">
            <a:avLst/>
          </a:prstGeom>
          <a:noFill/>
        </p:spPr>
        <p:txBody>
          <a:bodyPr wrap="square" rtlCol="0">
            <a:spAutoFit/>
          </a:bodyPr>
          <a:lstStyle/>
          <a:p>
            <a:pPr marL="571500" indent="-571500">
              <a:lnSpc>
                <a:spcPct val="150000"/>
              </a:lnSpc>
              <a:buFontTx/>
              <a:buChar char="-"/>
            </a:pP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마지막으로 호메로스 찬가는 신들의 탄생과 그들이 이 세계 속에서 신들의 왕 제우스로부터 어떤 역할을 부여 받고 수행하는지</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그리고 그들의 신성이 가진 불멸성을 찬미</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a:p>
            <a:pPr marL="571500" indent="-571500">
              <a:lnSpc>
                <a:spcPct val="150000"/>
              </a:lnSpc>
              <a:buFontTx/>
              <a:buChar char="-"/>
            </a:pP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이처럼 상이한 주제 의식과 배경을 가진 고대 그리스 서사시의 다양성을 고려할 때</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이후 그리스인들</a:t>
            </a:r>
            <a:r>
              <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rPr>
              <a:t>, </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더 나아가 서구인들의 삶에 거대한 영향력을 행사한 고대 그리스인들의 정신세계를 이해하는 데 있어 </a:t>
            </a:r>
            <a:r>
              <a:rPr lang="ko-KR" altLang="en-US" sz="3600" dirty="0" err="1">
                <a:latin typeface="함초롬바탕" panose="02030604000101010101" pitchFamily="18" charset="-127"/>
                <a:ea typeface="함초롬바탕" panose="02030604000101010101" pitchFamily="18" charset="-127"/>
                <a:cs typeface="함초롬바탕" panose="02030604000101010101" pitchFamily="18" charset="-127"/>
              </a:rPr>
              <a:t>육보격</a:t>
            </a:r>
            <a:r>
              <a:rPr lang="ko-KR" altLang="en-US" sz="3600" dirty="0">
                <a:latin typeface="함초롬바탕" panose="02030604000101010101" pitchFamily="18" charset="-127"/>
                <a:ea typeface="함초롬바탕" panose="02030604000101010101" pitchFamily="18" charset="-127"/>
                <a:cs typeface="함초롬바탕" panose="02030604000101010101" pitchFamily="18" charset="-127"/>
              </a:rPr>
              <a:t> 서사시 전체의 상호보완적 관계를 파악하는 것은 의미 있는 작업</a:t>
            </a:r>
            <a:endParaRPr lang="en-US" altLang="ko-KR" sz="3600" dirty="0">
              <a:latin typeface="함초롬바탕" panose="02030604000101010101" pitchFamily="18" charset="-127"/>
              <a:ea typeface="함초롬바탕" panose="02030604000101010101" pitchFamily="18" charset="-127"/>
              <a:cs typeface="함초롬바탕" panose="02030604000101010101" pitchFamily="18" charset="-127"/>
            </a:endParaRPr>
          </a:p>
        </p:txBody>
      </p:sp>
    </p:spTree>
    <p:extLst>
      <p:ext uri="{BB962C8B-B14F-4D97-AF65-F5344CB8AC3E}">
        <p14:creationId xmlns:p14="http://schemas.microsoft.com/office/powerpoint/2010/main" val="40591208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3633</Words>
  <Application>Microsoft Office PowerPoint</Application>
  <PresentationFormat>사용자 지정</PresentationFormat>
  <Paragraphs>314</Paragraphs>
  <Slides>60</Slides>
  <Notes>1</Notes>
  <HiddenSlides>0</HiddenSlides>
  <MMClips>0</MMClips>
  <ScaleCrop>false</ScaleCrop>
  <HeadingPairs>
    <vt:vector size="6" baseType="variant">
      <vt:variant>
        <vt:lpstr>사용한 글꼴</vt:lpstr>
      </vt:variant>
      <vt:variant>
        <vt:i4>5</vt:i4>
      </vt:variant>
      <vt:variant>
        <vt:lpstr>테마</vt:lpstr>
      </vt:variant>
      <vt:variant>
        <vt:i4>1</vt:i4>
      </vt:variant>
      <vt:variant>
        <vt:lpstr>슬라이드 제목</vt:lpstr>
      </vt:variant>
      <vt:variant>
        <vt:i4>60</vt:i4>
      </vt:variant>
    </vt:vector>
  </HeadingPairs>
  <TitlesOfParts>
    <vt:vector size="66" baseType="lpstr">
      <vt:lpstr>Times New Roman</vt:lpstr>
      <vt:lpstr>Calibri</vt:lpstr>
      <vt:lpstr>함초롬바탕</vt:lpstr>
      <vt:lpstr>Arial</vt:lpstr>
      <vt:lpstr>맑은 고딕</vt:lpstr>
      <vt:lpstr>Office Theme</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파테라의 다층적 의미:</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양은혜</dc:creator>
  <cp:lastModifiedBy>은혜 양</cp:lastModifiedBy>
  <cp:revision>4</cp:revision>
  <dcterms:created xsi:type="dcterms:W3CDTF">2006-08-16T00:00:00Z</dcterms:created>
  <dcterms:modified xsi:type="dcterms:W3CDTF">2025-12-12T15:46:03Z</dcterms:modified>
</cp:coreProperties>
</file>