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0240288" cy="41616313"/>
  <p:notesSz cx="9210675" cy="6980238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1pPr>
    <a:lvl2pPr marL="457657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5314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2972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30629" algn="l" rtl="0" eaLnBrk="0" fontAlgn="base" hangingPunct="0">
      <a:spcBef>
        <a:spcPct val="50000"/>
      </a:spcBef>
      <a:spcAft>
        <a:spcPct val="0"/>
      </a:spcAft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8286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6pPr>
    <a:lvl7pPr marL="2745943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7pPr>
    <a:lvl8pPr marL="3203600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8pPr>
    <a:lvl9pPr marL="3661258" algn="l" defTabSz="915314" rtl="0" eaLnBrk="1" latinLnBrk="0" hangingPunct="1">
      <a:defRPr sz="7908" b="1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109" userDrawn="1">
          <p15:clr>
            <a:srgbClr val="A4A3A4"/>
          </p15:clr>
        </p15:guide>
        <p15:guide id="2" pos="21883" userDrawn="1">
          <p15:clr>
            <a:srgbClr val="A4A3A4"/>
          </p15:clr>
        </p15:guide>
        <p15:guide id="3" pos="9353" userDrawn="1">
          <p15:clr>
            <a:srgbClr val="A4A3A4"/>
          </p15:clr>
        </p15:guide>
        <p15:guide id="4" pos="-2911" userDrawn="1">
          <p15:clr>
            <a:srgbClr val="A4A3A4"/>
          </p15:clr>
        </p15:guide>
        <p15:guide id="5" pos="3078" userDrawn="1">
          <p15:clr>
            <a:srgbClr val="A4A3A4"/>
          </p15:clr>
        </p15:guide>
        <p15:guide id="6" pos="3412" userDrawn="1">
          <p15:clr>
            <a:srgbClr val="A4A3A4"/>
          </p15:clr>
        </p15:guide>
        <p15:guide id="7" pos="9686" userDrawn="1">
          <p15:clr>
            <a:srgbClr val="A4A3A4"/>
          </p15:clr>
        </p15:guide>
        <p15:guide id="8" pos="15648" userDrawn="1">
          <p15:clr>
            <a:srgbClr val="A4A3A4"/>
          </p15:clr>
        </p15:guide>
        <p15:guide id="9" pos="159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account" initials="Ma" lastIdx="3" clrIdx="0">
    <p:extLst>
      <p:ext uri="{19B8F6BF-5375-455C-9EA6-DF929625EA0E}">
        <p15:presenceInfo xmlns:p15="http://schemas.microsoft.com/office/powerpoint/2012/main" userId="998336b4a787e72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8EFB"/>
    <a:srgbClr val="FF9900"/>
    <a:srgbClr val="FFCC00"/>
    <a:srgbClr val="F8F200"/>
    <a:srgbClr val="F8F8F8"/>
    <a:srgbClr val="3333CC"/>
    <a:srgbClr val="3292FC"/>
    <a:srgbClr val="333399"/>
    <a:srgbClr val="0000C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6270" autoAdjust="0"/>
  </p:normalViewPr>
  <p:slideViewPr>
    <p:cSldViewPr>
      <p:cViewPr varScale="1">
        <p:scale>
          <a:sx n="19" d="100"/>
          <a:sy n="19" d="100"/>
        </p:scale>
        <p:origin x="3216" y="120"/>
      </p:cViewPr>
      <p:guideLst>
        <p:guide orient="horz" pos="13109"/>
        <p:guide pos="21883"/>
        <p:guide pos="9353"/>
        <p:guide pos="-2911"/>
        <p:guide pos="3078"/>
        <p:guide pos="3412"/>
        <p:guide pos="9686"/>
        <p:guide pos="15648"/>
        <p:guide pos="159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t" anchorCtr="0" compatLnSpc="1">
            <a:prstTxWarp prst="textNoShape">
              <a:avLst/>
            </a:prstTxWarp>
          </a:bodyPr>
          <a:lstStyle>
            <a:lvl1pPr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19700" y="0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92888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b" anchorCtr="0" compatLnSpc="1">
            <a:prstTxWarp prst="textNoShape">
              <a:avLst/>
            </a:prstTxWarp>
          </a:bodyPr>
          <a:lstStyle>
            <a:lvl1pPr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19700" y="6592888"/>
            <a:ext cx="39909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05" tIns="46253" rIns="92505" bIns="46253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ea typeface="宋体" pitchFamily="-107" charset="-122"/>
              </a:defRPr>
            </a:lvl1pPr>
          </a:lstStyle>
          <a:p>
            <a:pPr>
              <a:defRPr/>
            </a:pPr>
            <a:fld id="{8F581238-4ED5-439F-A36B-8AAAFF91FE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4165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90975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16525" y="0"/>
            <a:ext cx="3992563" cy="349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E46B431-1E3F-461B-AF29-904BCF929B45}" type="datetimeFigureOut">
              <a:rPr lang="en-US"/>
              <a:pPr>
                <a:defRPr/>
              </a:pPr>
              <a:t>1/24/2021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54425" y="523875"/>
            <a:ext cx="190182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0750" y="3316288"/>
            <a:ext cx="7369175" cy="314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29400"/>
            <a:ext cx="3990975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16525" y="6629400"/>
            <a:ext cx="3992563" cy="349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0B06848-011E-4E55-9684-490EB5A2B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83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457657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915314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1372972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830629" algn="l" rtl="0" fontAlgn="base">
      <a:spcBef>
        <a:spcPct val="30000"/>
      </a:spcBef>
      <a:spcAft>
        <a:spcPct val="0"/>
      </a:spcAft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2288286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2745943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3203600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3661258" algn="l" defTabSz="91531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654425" y="523875"/>
            <a:ext cx="1901825" cy="26177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F1A315-2C0A-4A11-ADDE-BE25D8249BCF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64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838" y="12927691"/>
            <a:ext cx="25704621" cy="89212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5671" y="23582928"/>
            <a:ext cx="21168951" cy="10634591"/>
          </a:xfrm>
        </p:spPr>
        <p:txBody>
          <a:bodyPr/>
          <a:lstStyle>
            <a:lvl1pPr marL="0" indent="0" algn="ctr">
              <a:buNone/>
              <a:defRPr/>
            </a:lvl1pPr>
            <a:lvl2pPr marL="303387" indent="0" algn="ctr">
              <a:buNone/>
              <a:defRPr/>
            </a:lvl2pPr>
            <a:lvl3pPr marL="606773" indent="0" algn="ctr">
              <a:buNone/>
              <a:defRPr/>
            </a:lvl3pPr>
            <a:lvl4pPr marL="910158" indent="0" algn="ctr">
              <a:buNone/>
              <a:defRPr/>
            </a:lvl4pPr>
            <a:lvl5pPr marL="1213545" indent="0" algn="ctr">
              <a:buNone/>
              <a:defRPr/>
            </a:lvl5pPr>
            <a:lvl6pPr marL="1516932" indent="0" algn="ctr">
              <a:buNone/>
              <a:defRPr/>
            </a:lvl6pPr>
            <a:lvl7pPr marL="1820318" indent="0" algn="ctr">
              <a:buNone/>
              <a:defRPr/>
            </a:lvl7pPr>
            <a:lvl8pPr marL="2123705" indent="0" algn="ctr">
              <a:buNone/>
              <a:defRPr/>
            </a:lvl8pPr>
            <a:lvl9pPr marL="242709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115CD-0FD1-47B7-A41A-2B32331D3C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41DFC-E5E7-4ABB-8E89-59DD0113FB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547705" y="3693383"/>
            <a:ext cx="6426624" cy="332988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5962" y="3693383"/>
            <a:ext cx="19191745" cy="332988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728CB-4DD2-4E28-9AEE-4C75D41FA27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A0E22-56DB-4BDB-B327-0251D3E510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778" y="26743028"/>
            <a:ext cx="25704621" cy="8264086"/>
          </a:xfrm>
        </p:spPr>
        <p:txBody>
          <a:bodyPr anchor="t"/>
          <a:lstStyle>
            <a:lvl1pPr algn="l">
              <a:defRPr sz="265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8778" y="17639458"/>
            <a:ext cx="25704621" cy="9103568"/>
          </a:xfrm>
        </p:spPr>
        <p:txBody>
          <a:bodyPr anchor="b"/>
          <a:lstStyle>
            <a:lvl1pPr marL="0" indent="0">
              <a:buNone/>
              <a:defRPr sz="1327"/>
            </a:lvl1pPr>
            <a:lvl2pPr marL="303387" indent="0">
              <a:buNone/>
              <a:defRPr sz="1195"/>
            </a:lvl2pPr>
            <a:lvl3pPr marL="606773" indent="0">
              <a:buNone/>
              <a:defRPr sz="1062"/>
            </a:lvl3pPr>
            <a:lvl4pPr marL="910158" indent="0">
              <a:buNone/>
              <a:defRPr sz="930"/>
            </a:lvl4pPr>
            <a:lvl5pPr marL="1213545" indent="0">
              <a:buNone/>
              <a:defRPr sz="930"/>
            </a:lvl5pPr>
            <a:lvl6pPr marL="1516932" indent="0">
              <a:buNone/>
              <a:defRPr sz="930"/>
            </a:lvl6pPr>
            <a:lvl7pPr marL="1820318" indent="0">
              <a:buNone/>
              <a:defRPr sz="930"/>
            </a:lvl7pPr>
            <a:lvl8pPr marL="2123705" indent="0">
              <a:buNone/>
              <a:defRPr sz="930"/>
            </a:lvl8pPr>
            <a:lvl9pPr marL="2427091" indent="0">
              <a:buNone/>
              <a:defRPr sz="93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383E1-B2CA-46FF-ADF0-2EC8ADFC86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5960" y="12021115"/>
            <a:ext cx="12809185" cy="24971163"/>
          </a:xfrm>
        </p:spPr>
        <p:txBody>
          <a:bodyPr/>
          <a:lstStyle>
            <a:lvl1pPr>
              <a:defRPr sz="1858"/>
            </a:lvl1pPr>
            <a:lvl2pPr>
              <a:defRPr sz="1592"/>
            </a:lvl2pPr>
            <a:lvl3pPr>
              <a:defRPr sz="1327"/>
            </a:lvl3pPr>
            <a:lvl4pPr>
              <a:defRPr sz="1195"/>
            </a:lvl4pPr>
            <a:lvl5pPr>
              <a:defRPr sz="1195"/>
            </a:lvl5pPr>
            <a:lvl6pPr>
              <a:defRPr sz="1195"/>
            </a:lvl6pPr>
            <a:lvl7pPr>
              <a:defRPr sz="1195"/>
            </a:lvl7pPr>
            <a:lvl8pPr>
              <a:defRPr sz="1195"/>
            </a:lvl8pPr>
            <a:lvl9pPr>
              <a:defRPr sz="1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65146" y="12021115"/>
            <a:ext cx="12809185" cy="24971163"/>
          </a:xfrm>
        </p:spPr>
        <p:txBody>
          <a:bodyPr/>
          <a:lstStyle>
            <a:lvl1pPr>
              <a:defRPr sz="1858"/>
            </a:lvl1pPr>
            <a:lvl2pPr>
              <a:defRPr sz="1592"/>
            </a:lvl2pPr>
            <a:lvl3pPr>
              <a:defRPr sz="1327"/>
            </a:lvl3pPr>
            <a:lvl4pPr>
              <a:defRPr sz="1195"/>
            </a:lvl4pPr>
            <a:lvl5pPr>
              <a:defRPr sz="1195"/>
            </a:lvl5pPr>
            <a:lvl6pPr>
              <a:defRPr sz="1195"/>
            </a:lvl6pPr>
            <a:lvl7pPr>
              <a:defRPr sz="1195"/>
            </a:lvl7pPr>
            <a:lvl8pPr>
              <a:defRPr sz="1195"/>
            </a:lvl8pPr>
            <a:lvl9pPr>
              <a:defRPr sz="1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E7365-0985-4720-8C6A-C674F096B6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05" y="1666927"/>
            <a:ext cx="27215883" cy="693605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204" y="9315162"/>
            <a:ext cx="13361377" cy="3882606"/>
          </a:xfrm>
        </p:spPr>
        <p:txBody>
          <a:bodyPr anchor="b"/>
          <a:lstStyle>
            <a:lvl1pPr marL="0" indent="0">
              <a:buNone/>
              <a:defRPr sz="1592" b="1"/>
            </a:lvl1pPr>
            <a:lvl2pPr marL="303387" indent="0">
              <a:buNone/>
              <a:defRPr sz="1327" b="1"/>
            </a:lvl2pPr>
            <a:lvl3pPr marL="606773" indent="0">
              <a:buNone/>
              <a:defRPr sz="1195" b="1"/>
            </a:lvl3pPr>
            <a:lvl4pPr marL="910158" indent="0">
              <a:buNone/>
              <a:defRPr sz="1062" b="1"/>
            </a:lvl4pPr>
            <a:lvl5pPr marL="1213545" indent="0">
              <a:buNone/>
              <a:defRPr sz="1062" b="1"/>
            </a:lvl5pPr>
            <a:lvl6pPr marL="1516932" indent="0">
              <a:buNone/>
              <a:defRPr sz="1062" b="1"/>
            </a:lvl6pPr>
            <a:lvl7pPr marL="1820318" indent="0">
              <a:buNone/>
              <a:defRPr sz="1062" b="1"/>
            </a:lvl7pPr>
            <a:lvl8pPr marL="2123705" indent="0">
              <a:buNone/>
              <a:defRPr sz="1062" b="1"/>
            </a:lvl8pPr>
            <a:lvl9pPr marL="2427091" indent="0">
              <a:buNone/>
              <a:defRPr sz="10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204" y="13197768"/>
            <a:ext cx="13361377" cy="23976859"/>
          </a:xfrm>
        </p:spPr>
        <p:txBody>
          <a:bodyPr/>
          <a:lstStyle>
            <a:lvl1pPr>
              <a:defRPr sz="1592"/>
            </a:lvl1pPr>
            <a:lvl2pPr>
              <a:defRPr sz="1327"/>
            </a:lvl2pPr>
            <a:lvl3pPr>
              <a:defRPr sz="1195"/>
            </a:lvl3pPr>
            <a:lvl4pPr>
              <a:defRPr sz="1062"/>
            </a:lvl4pPr>
            <a:lvl5pPr>
              <a:defRPr sz="1062"/>
            </a:lvl5pPr>
            <a:lvl6pPr>
              <a:defRPr sz="1062"/>
            </a:lvl6pPr>
            <a:lvl7pPr>
              <a:defRPr sz="1062"/>
            </a:lvl7pPr>
            <a:lvl8pPr>
              <a:defRPr sz="1062"/>
            </a:lvl8pPr>
            <a:lvl9pPr>
              <a:defRPr sz="10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62025" y="9315162"/>
            <a:ext cx="13366065" cy="3882606"/>
          </a:xfrm>
        </p:spPr>
        <p:txBody>
          <a:bodyPr anchor="b"/>
          <a:lstStyle>
            <a:lvl1pPr marL="0" indent="0">
              <a:buNone/>
              <a:defRPr sz="1592" b="1"/>
            </a:lvl1pPr>
            <a:lvl2pPr marL="303387" indent="0">
              <a:buNone/>
              <a:defRPr sz="1327" b="1"/>
            </a:lvl2pPr>
            <a:lvl3pPr marL="606773" indent="0">
              <a:buNone/>
              <a:defRPr sz="1195" b="1"/>
            </a:lvl3pPr>
            <a:lvl4pPr marL="910158" indent="0">
              <a:buNone/>
              <a:defRPr sz="1062" b="1"/>
            </a:lvl4pPr>
            <a:lvl5pPr marL="1213545" indent="0">
              <a:buNone/>
              <a:defRPr sz="1062" b="1"/>
            </a:lvl5pPr>
            <a:lvl6pPr marL="1516932" indent="0">
              <a:buNone/>
              <a:defRPr sz="1062" b="1"/>
            </a:lvl6pPr>
            <a:lvl7pPr marL="1820318" indent="0">
              <a:buNone/>
              <a:defRPr sz="1062" b="1"/>
            </a:lvl7pPr>
            <a:lvl8pPr marL="2123705" indent="0">
              <a:buNone/>
              <a:defRPr sz="1062" b="1"/>
            </a:lvl8pPr>
            <a:lvl9pPr marL="2427091" indent="0">
              <a:buNone/>
              <a:defRPr sz="106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62025" y="13197768"/>
            <a:ext cx="13366065" cy="23976859"/>
          </a:xfrm>
        </p:spPr>
        <p:txBody>
          <a:bodyPr/>
          <a:lstStyle>
            <a:lvl1pPr>
              <a:defRPr sz="1592"/>
            </a:lvl1pPr>
            <a:lvl2pPr>
              <a:defRPr sz="1327"/>
            </a:lvl2pPr>
            <a:lvl3pPr>
              <a:defRPr sz="1195"/>
            </a:lvl3pPr>
            <a:lvl4pPr>
              <a:defRPr sz="1062"/>
            </a:lvl4pPr>
            <a:lvl5pPr>
              <a:defRPr sz="1062"/>
            </a:lvl5pPr>
            <a:lvl6pPr>
              <a:defRPr sz="1062"/>
            </a:lvl6pPr>
            <a:lvl7pPr>
              <a:defRPr sz="1062"/>
            </a:lvl7pPr>
            <a:lvl8pPr>
              <a:defRPr sz="1062"/>
            </a:lvl8pPr>
            <a:lvl9pPr>
              <a:defRPr sz="10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42056-D97C-45B9-B1DE-6E2AF6AA76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75E66-B519-4030-A106-CD22BEB845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26AE0-3154-4E5E-AF29-1C9B07B703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06" y="1656604"/>
            <a:ext cx="9948844" cy="7051309"/>
          </a:xfrm>
        </p:spPr>
        <p:txBody>
          <a:bodyPr anchor="b"/>
          <a:lstStyle>
            <a:lvl1pPr algn="l">
              <a:defRPr sz="132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2927" y="1656603"/>
            <a:ext cx="16905161" cy="35518023"/>
          </a:xfrm>
        </p:spPr>
        <p:txBody>
          <a:bodyPr/>
          <a:lstStyle>
            <a:lvl1pPr>
              <a:defRPr sz="2123"/>
            </a:lvl1pPr>
            <a:lvl2pPr>
              <a:defRPr sz="1858"/>
            </a:lvl2pPr>
            <a:lvl3pPr>
              <a:defRPr sz="1592"/>
            </a:lvl3pPr>
            <a:lvl4pPr>
              <a:defRPr sz="1327"/>
            </a:lvl4pPr>
            <a:lvl5pPr>
              <a:defRPr sz="1327"/>
            </a:lvl5pPr>
            <a:lvl6pPr>
              <a:defRPr sz="1327"/>
            </a:lvl6pPr>
            <a:lvl7pPr>
              <a:defRPr sz="1327"/>
            </a:lvl7pPr>
            <a:lvl8pPr>
              <a:defRPr sz="1327"/>
            </a:lvl8pPr>
            <a:lvl9pPr>
              <a:defRPr sz="13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206" y="8707913"/>
            <a:ext cx="9948844" cy="28466715"/>
          </a:xfrm>
        </p:spPr>
        <p:txBody>
          <a:bodyPr/>
          <a:lstStyle>
            <a:lvl1pPr marL="0" indent="0">
              <a:buNone/>
              <a:defRPr sz="930"/>
            </a:lvl1pPr>
            <a:lvl2pPr marL="303387" indent="0">
              <a:buNone/>
              <a:defRPr sz="795"/>
            </a:lvl2pPr>
            <a:lvl3pPr marL="606773" indent="0">
              <a:buNone/>
              <a:defRPr sz="664"/>
            </a:lvl3pPr>
            <a:lvl4pPr marL="910158" indent="0">
              <a:buNone/>
              <a:defRPr sz="597"/>
            </a:lvl4pPr>
            <a:lvl5pPr marL="1213545" indent="0">
              <a:buNone/>
              <a:defRPr sz="597"/>
            </a:lvl5pPr>
            <a:lvl6pPr marL="1516932" indent="0">
              <a:buNone/>
              <a:defRPr sz="597"/>
            </a:lvl6pPr>
            <a:lvl7pPr marL="1820318" indent="0">
              <a:buNone/>
              <a:defRPr sz="597"/>
            </a:lvl7pPr>
            <a:lvl8pPr marL="2123705" indent="0">
              <a:buNone/>
              <a:defRPr sz="597"/>
            </a:lvl8pPr>
            <a:lvl9pPr marL="2427091" indent="0">
              <a:buNone/>
              <a:defRPr sz="5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A0A0-8C2D-4D96-BB15-850129D82F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6935" y="29130735"/>
            <a:ext cx="18144548" cy="3440504"/>
          </a:xfrm>
        </p:spPr>
        <p:txBody>
          <a:bodyPr anchor="b"/>
          <a:lstStyle>
            <a:lvl1pPr algn="l">
              <a:defRPr sz="132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26935" y="3719187"/>
            <a:ext cx="18144548" cy="24969444"/>
          </a:xfrm>
        </p:spPr>
        <p:txBody>
          <a:bodyPr/>
          <a:lstStyle>
            <a:lvl1pPr marL="0" indent="0">
              <a:buNone/>
              <a:defRPr sz="2123"/>
            </a:lvl1pPr>
            <a:lvl2pPr marL="303387" indent="0">
              <a:buNone/>
              <a:defRPr sz="1858"/>
            </a:lvl2pPr>
            <a:lvl3pPr marL="606773" indent="0">
              <a:buNone/>
              <a:defRPr sz="1592"/>
            </a:lvl3pPr>
            <a:lvl4pPr marL="910158" indent="0">
              <a:buNone/>
              <a:defRPr sz="1327"/>
            </a:lvl4pPr>
            <a:lvl5pPr marL="1213545" indent="0">
              <a:buNone/>
              <a:defRPr sz="1327"/>
            </a:lvl5pPr>
            <a:lvl6pPr marL="1516932" indent="0">
              <a:buNone/>
              <a:defRPr sz="1327"/>
            </a:lvl6pPr>
            <a:lvl7pPr marL="1820318" indent="0">
              <a:buNone/>
              <a:defRPr sz="1327"/>
            </a:lvl7pPr>
            <a:lvl8pPr marL="2123705" indent="0">
              <a:buNone/>
              <a:defRPr sz="1327"/>
            </a:lvl8pPr>
            <a:lvl9pPr marL="2427091" indent="0">
              <a:buNone/>
              <a:defRPr sz="132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6935" y="32571237"/>
            <a:ext cx="18144548" cy="4883793"/>
          </a:xfrm>
        </p:spPr>
        <p:txBody>
          <a:bodyPr/>
          <a:lstStyle>
            <a:lvl1pPr marL="0" indent="0">
              <a:buNone/>
              <a:defRPr sz="930"/>
            </a:lvl1pPr>
            <a:lvl2pPr marL="303387" indent="0">
              <a:buNone/>
              <a:defRPr sz="795"/>
            </a:lvl2pPr>
            <a:lvl3pPr marL="606773" indent="0">
              <a:buNone/>
              <a:defRPr sz="664"/>
            </a:lvl3pPr>
            <a:lvl4pPr marL="910158" indent="0">
              <a:buNone/>
              <a:defRPr sz="597"/>
            </a:lvl4pPr>
            <a:lvl5pPr marL="1213545" indent="0">
              <a:buNone/>
              <a:defRPr sz="597"/>
            </a:lvl5pPr>
            <a:lvl6pPr marL="1516932" indent="0">
              <a:buNone/>
              <a:defRPr sz="597"/>
            </a:lvl6pPr>
            <a:lvl7pPr marL="1820318" indent="0">
              <a:buNone/>
              <a:defRPr sz="597"/>
            </a:lvl7pPr>
            <a:lvl8pPr marL="2123705" indent="0">
              <a:buNone/>
              <a:defRPr sz="597"/>
            </a:lvl8pPr>
            <a:lvl9pPr marL="2427091" indent="0">
              <a:buNone/>
              <a:defRPr sz="5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304AC-B8CE-449B-8792-52FC2C2598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5962" y="3693384"/>
            <a:ext cx="25708370" cy="693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457" tIns="254223" rIns="508457" bIns="2542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65962" y="12021115"/>
            <a:ext cx="25708370" cy="2497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65964" y="37922935"/>
            <a:ext cx="6301935" cy="276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31350" y="37922935"/>
            <a:ext cx="9577592" cy="276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72399" y="37922935"/>
            <a:ext cx="6301935" cy="276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8457" tIns="254223" rIns="508457" bIns="25422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5176" b="0">
                <a:ea typeface="宋体" pitchFamily="-107" charset="-122"/>
              </a:defRPr>
            </a:lvl1pPr>
          </a:lstStyle>
          <a:p>
            <a:pPr>
              <a:defRPr/>
            </a:pPr>
            <a:fld id="{5AC7DE41-0553-49C7-86DA-C66ECE6879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2pPr>
      <a:lvl3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3pPr>
      <a:lvl4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4pPr>
      <a:lvl5pPr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  <a:ea typeface="ＭＳ Ｐゴシック" pitchFamily="-65" charset="-128"/>
          <a:cs typeface="ＭＳ Ｐゴシック" pitchFamily="-65" charset="-128"/>
        </a:defRPr>
      </a:lvl5pPr>
      <a:lvl6pPr marL="303387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6pPr>
      <a:lvl7pPr marL="606773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7pPr>
      <a:lvl8pPr marL="910158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8pPr>
      <a:lvl9pPr marL="1213545" algn="ctr" defTabSz="3373065" rtl="0" eaLnBrk="0" fontAlgn="base" hangingPunct="0">
        <a:spcBef>
          <a:spcPct val="0"/>
        </a:spcBef>
        <a:spcAft>
          <a:spcPct val="0"/>
        </a:spcAft>
        <a:defRPr sz="15992">
          <a:solidFill>
            <a:schemeClr val="tx2"/>
          </a:solidFill>
          <a:latin typeface="Times New Roman" pitchFamily="-107" charset="0"/>
        </a:defRPr>
      </a:lvl9pPr>
    </p:titleStyle>
    <p:bodyStyle>
      <a:lvl1pPr marL="1266216" indent="-1266216" algn="l" defTabSz="3373065" rtl="0" eaLnBrk="0" fontAlgn="base" hangingPunct="0">
        <a:spcBef>
          <a:spcPct val="20000"/>
        </a:spcBef>
        <a:spcAft>
          <a:spcPct val="0"/>
        </a:spcAft>
        <a:buChar char="•"/>
        <a:defRPr sz="11878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2743117" indent="-1056585" algn="l" defTabSz="3373065" rtl="0" eaLnBrk="0" fontAlgn="base" hangingPunct="0">
        <a:spcBef>
          <a:spcPct val="20000"/>
        </a:spcBef>
        <a:spcAft>
          <a:spcPct val="0"/>
        </a:spcAft>
        <a:buChar char="–"/>
        <a:defRPr sz="10485">
          <a:solidFill>
            <a:schemeClr val="tx1"/>
          </a:solidFill>
          <a:latin typeface="+mn-lt"/>
          <a:ea typeface="ＭＳ Ｐゴシック" pitchFamily="-107" charset="-128"/>
        </a:defRPr>
      </a:lvl2pPr>
      <a:lvl3pPr marL="4220018" indent="-846955" algn="l" defTabSz="3373065" rtl="0" eaLnBrk="0" fontAlgn="base" hangingPunct="0">
        <a:spcBef>
          <a:spcPct val="20000"/>
        </a:spcBef>
        <a:spcAft>
          <a:spcPct val="0"/>
        </a:spcAft>
        <a:buChar char="•"/>
        <a:defRPr sz="8693">
          <a:solidFill>
            <a:schemeClr val="tx1"/>
          </a:solidFill>
          <a:latin typeface="+mn-lt"/>
          <a:ea typeface="ＭＳ Ｐゴシック" pitchFamily="-107" charset="-128"/>
        </a:defRPr>
      </a:lvl3pPr>
      <a:lvl4pPr marL="5906552" indent="-846955" algn="l" defTabSz="3373065" rtl="0" eaLnBrk="0" fontAlgn="base" hangingPunct="0">
        <a:spcBef>
          <a:spcPct val="20000"/>
        </a:spcBef>
        <a:spcAft>
          <a:spcPct val="0"/>
        </a:spcAft>
        <a:buChar char="–"/>
        <a:defRPr sz="7300">
          <a:solidFill>
            <a:schemeClr val="tx1"/>
          </a:solidFill>
          <a:latin typeface="+mn-lt"/>
          <a:ea typeface="ＭＳ Ｐゴシック" pitchFamily="-107" charset="-128"/>
        </a:defRPr>
      </a:lvl4pPr>
      <a:lvl5pPr marL="7593083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5pPr>
      <a:lvl6pPr marL="7896471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6pPr>
      <a:lvl7pPr marL="8199858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7pPr>
      <a:lvl8pPr marL="8503243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8pPr>
      <a:lvl9pPr marL="8806630" indent="-844846" algn="l" defTabSz="3373065" rtl="0" eaLnBrk="0" fontAlgn="base" hangingPunct="0">
        <a:spcBef>
          <a:spcPct val="20000"/>
        </a:spcBef>
        <a:spcAft>
          <a:spcPct val="0"/>
        </a:spcAft>
        <a:buChar char="»"/>
        <a:defRPr sz="73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1pPr>
      <a:lvl2pPr marL="303387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2pPr>
      <a:lvl3pPr marL="606773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3pPr>
      <a:lvl4pPr marL="910158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4pPr>
      <a:lvl5pPr marL="1213545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5pPr>
      <a:lvl6pPr marL="1516932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6pPr>
      <a:lvl7pPr marL="1820318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7pPr>
      <a:lvl8pPr marL="2123705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8pPr>
      <a:lvl9pPr marL="2427091" algn="l" defTabSz="303387" rtl="0" eaLnBrk="1" latinLnBrk="0" hangingPunct="1">
        <a:defRPr sz="11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gif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13"/>
          <p:cNvSpPr>
            <a:spLocks noChangeShapeType="1"/>
          </p:cNvSpPr>
          <p:nvPr/>
        </p:nvSpPr>
        <p:spPr bwMode="auto">
          <a:xfrm>
            <a:off x="6355545" y="4626086"/>
            <a:ext cx="0" cy="424763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5242"/>
          </a:p>
        </p:txBody>
      </p:sp>
      <p:sp>
        <p:nvSpPr>
          <p:cNvPr id="3074" name="AutoShape 2" descr="Inline image 1"/>
          <p:cNvSpPr>
            <a:spLocks noChangeAspect="1" noChangeArrowheads="1"/>
          </p:cNvSpPr>
          <p:nvPr/>
        </p:nvSpPr>
        <p:spPr bwMode="auto">
          <a:xfrm>
            <a:off x="-1936377" y="108831"/>
            <a:ext cx="202268" cy="202269"/>
          </a:xfrm>
          <a:prstGeom prst="rect">
            <a:avLst/>
          </a:prstGeom>
          <a:noFill/>
        </p:spPr>
        <p:txBody>
          <a:bodyPr vert="horz" wrap="square" lIns="60679" tIns="30340" rIns="60679" bIns="30340" numCol="1" anchor="t" anchorCtr="0" compatLnSpc="1">
            <a:prstTxWarp prst="textNoShape">
              <a:avLst/>
            </a:prstTxWarp>
          </a:bodyPr>
          <a:lstStyle/>
          <a:p>
            <a:endParaRPr lang="en-US" sz="5242"/>
          </a:p>
        </p:txBody>
      </p:sp>
      <p:sp>
        <p:nvSpPr>
          <p:cNvPr id="96" name="Rectangle 830">
            <a:extLst>
              <a:ext uri="{FF2B5EF4-FFF2-40B4-BE49-F238E27FC236}">
                <a16:creationId xmlns:a16="http://schemas.microsoft.com/office/drawing/2014/main" id="{6F65E566-D69A-43B7-B66E-C2A74C7E4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1411" y="5466555"/>
            <a:ext cx="14794544" cy="29350254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135" name="Rectangle 830">
            <a:extLst>
              <a:ext uri="{FF2B5EF4-FFF2-40B4-BE49-F238E27FC236}">
                <a16:creationId xmlns:a16="http://schemas.microsoft.com/office/drawing/2014/main" id="{2AE3AE2D-6669-4356-A62E-4836C781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558" y="5454287"/>
            <a:ext cx="14993586" cy="7377095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136" name="Text Box 831">
            <a:extLst>
              <a:ext uri="{FF2B5EF4-FFF2-40B4-BE49-F238E27FC236}">
                <a16:creationId xmlns:a16="http://schemas.microsoft.com/office/drawing/2014/main" id="{70AC5026-2689-4FD0-9F44-E07CF1330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76" y="6477820"/>
            <a:ext cx="14600168" cy="7167891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dirty="0" smtClean="0"/>
              <a:t>  본 </a:t>
            </a:r>
            <a:r>
              <a:rPr lang="ko-KR" altLang="en-US" sz="2400" dirty="0"/>
              <a:t>연구는 여자 중학생의 여가 스포츠 참여에 대한 연구이며</a:t>
            </a:r>
            <a:r>
              <a:rPr lang="en-US" altLang="ko-KR" sz="2400" dirty="0"/>
              <a:t>, </a:t>
            </a:r>
            <a:r>
              <a:rPr lang="ko-KR" altLang="en-US" sz="2400" dirty="0"/>
              <a:t>청소년기의 여자 중학생들이 여가 스포츠를 참여하는 다양한 동기에 따라 느끼는 심리적 웰빙은 어떠한지에 대해 알아보고 </a:t>
            </a:r>
            <a:r>
              <a:rPr lang="ko-KR" altLang="en-US" sz="2400" dirty="0" err="1" smtClean="0"/>
              <a:t>참여동기와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심리적 웰빙과의 관계를 알아보고자 한다</a:t>
            </a:r>
            <a:r>
              <a:rPr lang="en-US" altLang="ko-KR" sz="2400" dirty="0"/>
              <a:t>. </a:t>
            </a:r>
            <a:r>
              <a:rPr lang="ko-KR" altLang="en-US" sz="2400" dirty="0"/>
              <a:t>이는 여가 스포츠를 참여하는 여자 중학생들의 긍정적 또는 부정적 정서 상태를 이해할 수 있으며</a:t>
            </a:r>
            <a:r>
              <a:rPr lang="en-US" altLang="ko-KR" sz="2400" dirty="0"/>
              <a:t>, </a:t>
            </a:r>
            <a:r>
              <a:rPr lang="ko-KR" altLang="en-US" sz="2400" dirty="0"/>
              <a:t>학교와 가정</a:t>
            </a:r>
            <a:r>
              <a:rPr lang="en-US" altLang="ko-KR" sz="2400" dirty="0"/>
              <a:t>, </a:t>
            </a:r>
            <a:r>
              <a:rPr lang="ko-KR" altLang="en-US" sz="2400" dirty="0"/>
              <a:t>나아가 지역사회가 여자 중학생들이 쉽게 접근 가능하고 재미있는 여가 스포츠 참여 환경을 조성하기 위하여 어떠한 노력을 기울여야 하는지 알 수 있을 것으로 기대된다</a:t>
            </a:r>
            <a:r>
              <a:rPr lang="en-US" altLang="ko-KR" sz="2400" dirty="0"/>
              <a:t>. </a:t>
            </a:r>
            <a:r>
              <a:rPr lang="ko-KR" altLang="en-US" sz="2400" dirty="0"/>
              <a:t>이를 위해 첫째</a:t>
            </a:r>
            <a:r>
              <a:rPr lang="en-US" altLang="ko-KR" sz="2400" dirty="0"/>
              <a:t>. </a:t>
            </a:r>
            <a:r>
              <a:rPr lang="ko-KR" altLang="en-US" sz="2400" dirty="0"/>
              <a:t>일반적 특성에 따른 여가 스포츠 참여 동기와 심리적 웰빙에는 차이가 있는가</a:t>
            </a:r>
            <a:r>
              <a:rPr lang="en-US" altLang="ko-KR" sz="2400" dirty="0"/>
              <a:t>? </a:t>
            </a:r>
            <a:r>
              <a:rPr lang="ko-KR" altLang="en-US" sz="2400" dirty="0"/>
              <a:t>둘째</a:t>
            </a:r>
            <a:r>
              <a:rPr lang="en-US" altLang="ko-KR" sz="2400" dirty="0"/>
              <a:t>. </a:t>
            </a:r>
            <a:r>
              <a:rPr lang="ko-KR" altLang="en-US" sz="2400" dirty="0"/>
              <a:t>여가 스포츠 참여 수준에 따른 여가 스포츠 참여 동기와 심리적 웰빙에는 차이가 있는가</a:t>
            </a:r>
            <a:r>
              <a:rPr lang="en-US" altLang="ko-KR" sz="2400" dirty="0"/>
              <a:t>? </a:t>
            </a:r>
            <a:r>
              <a:rPr lang="ko-KR" altLang="en-US" sz="2400" dirty="0"/>
              <a:t>셋째 여가 스포츠 참여 동기가 심리적 웰빙에 미치는 영향을 알아보고자 한다</a:t>
            </a:r>
            <a:r>
              <a:rPr lang="en-US" altLang="ko-KR" sz="2400" dirty="0"/>
              <a:t>.</a:t>
            </a:r>
            <a:endParaRPr lang="ko-KR" altLang="en-US" sz="2400" dirty="0"/>
          </a:p>
          <a:p>
            <a:pPr indent="127000" algn="just" latinLnBrk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2900" b="0" kern="0" spc="-80" dirty="0" smtClean="0">
              <a:solidFill>
                <a:srgbClr val="000000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23FFD51-1CA3-4F28-B212-69F1412EB415}"/>
              </a:ext>
            </a:extLst>
          </p:cNvPr>
          <p:cNvSpPr txBox="1"/>
          <p:nvPr/>
        </p:nvSpPr>
        <p:spPr>
          <a:xfrm>
            <a:off x="4046060" y="5858654"/>
            <a:ext cx="6786000" cy="640175"/>
          </a:xfrm>
          <a:prstGeom prst="rect">
            <a:avLst/>
          </a:prstGeom>
          <a:solidFill>
            <a:srgbClr val="4B8EFB"/>
          </a:solidFill>
          <a:ln w="19050" cap="rnd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560" dirty="0">
                <a:solidFill>
                  <a:srgbClr val="F8F8F8"/>
                </a:solidFill>
                <a:latin typeface="Arial" panose="020B0604020202020204" pitchFamily="34" charset="0"/>
                <a:ea typeface="휴먼명조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4" name="직사각형 3"/>
          <p:cNvSpPr/>
          <p:nvPr/>
        </p:nvSpPr>
        <p:spPr bwMode="auto">
          <a:xfrm>
            <a:off x="0" y="0"/>
            <a:ext cx="30240288" cy="2520156"/>
          </a:xfrm>
          <a:prstGeom prst="rect">
            <a:avLst/>
          </a:prstGeom>
          <a:gradFill flip="none" rotWithShape="1">
            <a:gsLst>
              <a:gs pos="7000">
                <a:srgbClr val="00CCFF">
                  <a:tint val="66000"/>
                  <a:satMod val="160000"/>
                  <a:lumMod val="94000"/>
                </a:srgbClr>
              </a:gs>
              <a:gs pos="50000">
                <a:srgbClr val="00CCFF">
                  <a:tint val="44500"/>
                  <a:satMod val="160000"/>
                </a:srgbClr>
              </a:gs>
              <a:gs pos="100000">
                <a:srgbClr val="00CCFF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cxnSp>
        <p:nvCxnSpPr>
          <p:cNvPr id="15" name="직선 연결선 14"/>
          <p:cNvCxnSpPr/>
          <p:nvPr/>
        </p:nvCxnSpPr>
        <p:spPr bwMode="auto">
          <a:xfrm>
            <a:off x="22184234" y="-170280"/>
            <a:ext cx="2819400" cy="2520156"/>
          </a:xfrm>
          <a:prstGeom prst="line">
            <a:avLst/>
          </a:prstGeom>
          <a:solidFill>
            <a:schemeClr val="accent1"/>
          </a:solidFill>
          <a:ln w="2540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직선 연결선 49"/>
          <p:cNvCxnSpPr/>
          <p:nvPr/>
        </p:nvCxnSpPr>
        <p:spPr bwMode="auto">
          <a:xfrm flipH="1">
            <a:off x="25521288" y="209965"/>
            <a:ext cx="4782024" cy="250512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3399FF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직각 삼각형 22"/>
          <p:cNvSpPr/>
          <p:nvPr/>
        </p:nvSpPr>
        <p:spPr bwMode="auto">
          <a:xfrm flipH="1">
            <a:off x="26186448" y="1260078"/>
            <a:ext cx="4114800" cy="1260078"/>
          </a:xfrm>
          <a:prstGeom prst="rtTriangle">
            <a:avLst/>
          </a:prstGeom>
          <a:solidFill>
            <a:srgbClr val="3399FF">
              <a:alpha val="6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5" name="이등변 삼각형 24"/>
          <p:cNvSpPr/>
          <p:nvPr/>
        </p:nvSpPr>
        <p:spPr bwMode="auto">
          <a:xfrm rot="14771553">
            <a:off x="27688522" y="-892611"/>
            <a:ext cx="944220" cy="5353045"/>
          </a:xfrm>
          <a:prstGeom prst="triangle">
            <a:avLst/>
          </a:prstGeom>
          <a:solidFill>
            <a:srgbClr val="33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cxnSp>
        <p:nvCxnSpPr>
          <p:cNvPr id="67" name="직선 연결선 66"/>
          <p:cNvCxnSpPr/>
          <p:nvPr/>
        </p:nvCxnSpPr>
        <p:spPr bwMode="auto">
          <a:xfrm>
            <a:off x="22851064" y="-170280"/>
            <a:ext cx="2819400" cy="2520156"/>
          </a:xfrm>
          <a:prstGeom prst="line">
            <a:avLst/>
          </a:prstGeom>
          <a:solidFill>
            <a:schemeClr val="accent1"/>
          </a:solidFill>
          <a:ln w="254000" cap="flat" cmpd="sng" algn="ctr">
            <a:solidFill>
              <a:schemeClr val="bg1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직선 연결선 67"/>
          <p:cNvCxnSpPr/>
          <p:nvPr/>
        </p:nvCxnSpPr>
        <p:spPr bwMode="auto">
          <a:xfrm flipH="1">
            <a:off x="24683848" y="0"/>
            <a:ext cx="5556440" cy="2715087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tx2">
                <a:lumMod val="20000"/>
                <a:lumOff val="80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모서리가 둥근 직사각형 27"/>
          <p:cNvSpPr/>
          <p:nvPr/>
        </p:nvSpPr>
        <p:spPr bwMode="auto">
          <a:xfrm>
            <a:off x="1236489" y="851408"/>
            <a:ext cx="27902997" cy="3774678"/>
          </a:xfrm>
          <a:prstGeom prst="roundRect">
            <a:avLst/>
          </a:prstGeom>
          <a:solidFill>
            <a:srgbClr val="4B8EF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latinLnBrk="0">
              <a:spcBef>
                <a:spcPts val="600"/>
              </a:spcBef>
            </a:pPr>
            <a:r>
              <a:rPr lang="ko-KR" altLang="en-US" sz="6300" b="0" dirty="0" smtClean="0">
                <a:solidFill>
                  <a:srgbClr val="FFFF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여자 중학생의 여가 스포츠 참여 동기와</a:t>
            </a:r>
            <a:endParaRPr lang="en-US" altLang="ko-KR" sz="6300" b="0" dirty="0" smtClean="0">
              <a:solidFill>
                <a:srgbClr val="FFFFFF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  <a:p>
            <a:pPr algn="ctr" latinLnBrk="0">
              <a:spcBef>
                <a:spcPts val="600"/>
              </a:spcBef>
            </a:pPr>
            <a:r>
              <a:rPr lang="ko-KR" altLang="en-US" sz="6300" b="0" dirty="0" smtClean="0">
                <a:solidFill>
                  <a:srgbClr val="FFFFFF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심리적 웰빙과의 관계</a:t>
            </a:r>
            <a:endParaRPr lang="en-US" altLang="ko-KR" sz="6300" b="0" dirty="0">
              <a:solidFill>
                <a:srgbClr val="FFFFFF"/>
              </a:solidFill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  <a:p>
            <a:pPr algn="ctr" latinLnBrk="0">
              <a:spcBef>
                <a:spcPts val="600"/>
              </a:spcBef>
            </a:pPr>
            <a:endParaRPr lang="en-US" altLang="ko-KR" sz="1400" b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  <a:cs typeface="Arial" panose="020B0604020202020204" pitchFamily="34" charset="0"/>
            </a:endParaRPr>
          </a:p>
          <a:p>
            <a:pPr algn="ctr" defTabSz="803764">
              <a:spcBef>
                <a:spcPts val="664"/>
              </a:spcBef>
            </a:pPr>
            <a:r>
              <a:rPr lang="ko-KR" altLang="en-US" sz="5000" b="0" dirty="0" err="1" smtClean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김대윤</a:t>
            </a:r>
            <a:r>
              <a:rPr lang="en-US" altLang="ko-KR" sz="5000" b="0" dirty="0" smtClean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·</a:t>
            </a:r>
            <a:r>
              <a:rPr lang="ko-KR" altLang="en-US" sz="5000" b="0" dirty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정구인</a:t>
            </a:r>
            <a:r>
              <a:rPr lang="en-US" altLang="ko-KR" sz="5000" b="0" dirty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5000" b="0" dirty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한국교원대학교</a:t>
            </a:r>
            <a:r>
              <a:rPr lang="en-US" altLang="ko-KR" sz="5000" b="0" dirty="0">
                <a:solidFill>
                  <a:srgbClr val="FFFFFF"/>
                </a:solidFill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)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6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06AB3B7-F3BD-48E4-8EFB-11DA7C3AAC54}"/>
              </a:ext>
            </a:extLst>
          </p:cNvPr>
          <p:cNvSpPr txBox="1"/>
          <p:nvPr/>
        </p:nvSpPr>
        <p:spPr>
          <a:xfrm>
            <a:off x="19335811" y="35420067"/>
            <a:ext cx="6787837" cy="640175"/>
          </a:xfrm>
          <a:prstGeom prst="rect">
            <a:avLst/>
          </a:prstGeom>
          <a:solidFill>
            <a:srgbClr val="4B8EFB"/>
          </a:solidFill>
          <a:ln w="88900"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3560" dirty="0">
                <a:solidFill>
                  <a:srgbClr val="F8F8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endParaRPr lang="ko-KR" altLang="en-US" sz="3560" dirty="0">
              <a:solidFill>
                <a:srgbClr val="F8F8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106AB3B7-F3BD-48E4-8EFB-11DA7C3AAC54}"/>
              </a:ext>
            </a:extLst>
          </p:cNvPr>
          <p:cNvSpPr txBox="1"/>
          <p:nvPr/>
        </p:nvSpPr>
        <p:spPr>
          <a:xfrm>
            <a:off x="4018663" y="13645711"/>
            <a:ext cx="6787837" cy="640175"/>
          </a:xfrm>
          <a:prstGeom prst="rect">
            <a:avLst/>
          </a:prstGeom>
          <a:solidFill>
            <a:srgbClr val="4B8EFB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3560" dirty="0">
                <a:solidFill>
                  <a:srgbClr val="F8F8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ko-KR" altLang="en-US" sz="3560" dirty="0">
              <a:solidFill>
                <a:srgbClr val="F8F8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Text Box 831">
            <a:extLst>
              <a:ext uri="{FF2B5EF4-FFF2-40B4-BE49-F238E27FC236}">
                <a16:creationId xmlns:a16="http://schemas.microsoft.com/office/drawing/2014/main" id="{4014E688-76F7-4C56-83EA-360425F27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20" y="14422764"/>
            <a:ext cx="14653124" cy="55366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 lIns="180158" tIns="180158" rIns="180158" bIns="182331">
            <a:spAutoFit/>
          </a:bodyPr>
          <a:lstStyle/>
          <a:p>
            <a:pPr latinLnBrk="1"/>
            <a:r>
              <a:rPr lang="ko-KR" altLang="en-US" sz="2400" dirty="0" smtClean="0"/>
              <a:t>  연구대상은 </a:t>
            </a:r>
            <a:r>
              <a:rPr lang="ko-KR" altLang="en-US" sz="2400" dirty="0"/>
              <a:t>부산광역시 </a:t>
            </a:r>
            <a:r>
              <a:rPr lang="en-US" altLang="ko-KR" sz="2400" dirty="0"/>
              <a:t>G</a:t>
            </a:r>
            <a:r>
              <a:rPr lang="ko-KR" altLang="en-US" sz="2400" dirty="0"/>
              <a:t>구 소재의 중학교에 재학 중인 </a:t>
            </a:r>
            <a:r>
              <a:rPr lang="en-US" altLang="ko-KR" sz="2400" dirty="0"/>
              <a:t>1, 2, 3</a:t>
            </a:r>
            <a:r>
              <a:rPr lang="ko-KR" altLang="en-US" sz="2400" dirty="0"/>
              <a:t>학년 학생 </a:t>
            </a:r>
            <a:r>
              <a:rPr lang="en-US" altLang="ko-KR" sz="2400" dirty="0"/>
              <a:t>400</a:t>
            </a:r>
            <a:r>
              <a:rPr lang="ko-KR" altLang="en-US" sz="2400" dirty="0"/>
              <a:t>명을 대상으로 실시하였으며</a:t>
            </a:r>
            <a:r>
              <a:rPr lang="en-US" altLang="ko-KR" sz="2400" dirty="0"/>
              <a:t>, </a:t>
            </a:r>
            <a:r>
              <a:rPr lang="ko-KR" altLang="en-US" sz="2400" dirty="0"/>
              <a:t>응답이 일부 누락된 설문지와 불성실하다고 판단되는 답변의 설문 </a:t>
            </a:r>
            <a:r>
              <a:rPr lang="en-US" altLang="ko-KR" sz="2400" dirty="0"/>
              <a:t>38</a:t>
            </a:r>
            <a:r>
              <a:rPr lang="ko-KR" altLang="en-US" sz="2400" dirty="0"/>
              <a:t>부를 제외한 </a:t>
            </a:r>
            <a:r>
              <a:rPr lang="en-US" altLang="ko-KR" sz="2400" dirty="0"/>
              <a:t>362</a:t>
            </a:r>
            <a:r>
              <a:rPr lang="ko-KR" altLang="en-US" sz="2400" dirty="0"/>
              <a:t>부의 자료가 최종적으로 사용되었다</a:t>
            </a:r>
            <a:r>
              <a:rPr lang="en-US" altLang="ko-KR" sz="2400" dirty="0"/>
              <a:t>.</a:t>
            </a:r>
            <a:endParaRPr lang="ko-KR" altLang="en-US" sz="2400" dirty="0"/>
          </a:p>
          <a:p>
            <a:pPr latinLnBrk="1"/>
            <a:r>
              <a:rPr lang="ko-KR" altLang="en-US" sz="2400" dirty="0" smtClean="0"/>
              <a:t>  연구 도구는 </a:t>
            </a:r>
            <a:r>
              <a:rPr lang="ko-KR" altLang="en-US" sz="2400" dirty="0"/>
              <a:t>첫째</a:t>
            </a:r>
            <a:r>
              <a:rPr lang="en-US" altLang="ko-KR" sz="2400" dirty="0"/>
              <a:t>, </a:t>
            </a:r>
            <a:r>
              <a:rPr lang="ko-KR" altLang="en-US" sz="2400" dirty="0" err="1" smtClean="0"/>
              <a:t>참여동기에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대한 측정은 </a:t>
            </a:r>
            <a:r>
              <a:rPr lang="en-US" altLang="ko-KR" sz="2400" dirty="0"/>
              <a:t>Vallerand</a:t>
            </a:r>
            <a:r>
              <a:rPr lang="ko-KR" altLang="en-US" sz="2400" dirty="0"/>
              <a:t>등</a:t>
            </a:r>
            <a:r>
              <a:rPr lang="en-US" altLang="ko-KR" sz="2400" dirty="0"/>
              <a:t>(1992)</a:t>
            </a:r>
            <a:r>
              <a:rPr lang="ko-KR" altLang="en-US" sz="2400" dirty="0"/>
              <a:t>의 </a:t>
            </a:r>
            <a:r>
              <a:rPr lang="en-US" altLang="ko-KR" sz="2400" dirty="0"/>
              <a:t>SMS-28(Sport Motivation Scale-28)</a:t>
            </a:r>
            <a:r>
              <a:rPr lang="ko-KR" altLang="en-US" sz="2400" dirty="0"/>
              <a:t>과 </a:t>
            </a:r>
            <a:r>
              <a:rPr lang="en-US" altLang="ko-KR" sz="2400" dirty="0" err="1"/>
              <a:t>Wessinger</a:t>
            </a:r>
            <a:r>
              <a:rPr lang="ko-KR" altLang="en-US" sz="2400" dirty="0"/>
              <a:t>와 </a:t>
            </a:r>
            <a:r>
              <a:rPr lang="en-US" altLang="ko-KR" sz="2400" dirty="0" err="1"/>
              <a:t>Bandalos</a:t>
            </a:r>
            <a:r>
              <a:rPr lang="en-US" altLang="ko-KR" sz="2400" dirty="0"/>
              <a:t>(1995)</a:t>
            </a:r>
            <a:r>
              <a:rPr lang="ko-KR" altLang="en-US" sz="2400" dirty="0"/>
              <a:t>의 </a:t>
            </a:r>
            <a:r>
              <a:rPr lang="en-US" altLang="ko-KR" sz="2400" dirty="0"/>
              <a:t>LIM(</a:t>
            </a:r>
            <a:r>
              <a:rPr lang="en-US" altLang="ko-KR" sz="2400" dirty="0" err="1"/>
              <a:t>Lesiure</a:t>
            </a:r>
            <a:r>
              <a:rPr lang="en-US" altLang="ko-KR" sz="2400" dirty="0"/>
              <a:t> Intrinsic Motivation)</a:t>
            </a:r>
            <a:r>
              <a:rPr lang="ko-KR" altLang="en-US" sz="2400" dirty="0"/>
              <a:t>을 기초로 하여 </a:t>
            </a:r>
            <a:r>
              <a:rPr lang="ko-KR" altLang="en-US" sz="2400" dirty="0" err="1"/>
              <a:t>정용각</a:t>
            </a:r>
            <a:r>
              <a:rPr lang="en-US" altLang="ko-KR" sz="2400" dirty="0"/>
              <a:t>(1997)</a:t>
            </a:r>
            <a:r>
              <a:rPr lang="ko-KR" altLang="en-US" sz="2400" dirty="0"/>
              <a:t>이 개발하고 박정은</a:t>
            </a:r>
            <a:r>
              <a:rPr lang="en-US" altLang="ko-KR" sz="2400" dirty="0"/>
              <a:t>(2010), </a:t>
            </a:r>
            <a:r>
              <a:rPr lang="ko-KR" altLang="en-US" sz="2400" dirty="0"/>
              <a:t>신문수</a:t>
            </a:r>
            <a:r>
              <a:rPr lang="en-US" altLang="ko-KR" sz="2400" dirty="0"/>
              <a:t>(2012)</a:t>
            </a:r>
            <a:r>
              <a:rPr lang="ko-KR" altLang="en-US" sz="2400" dirty="0"/>
              <a:t>가 인용한 설문지</a:t>
            </a:r>
            <a:r>
              <a:rPr lang="en-US" altLang="ko-KR" sz="2400" dirty="0"/>
              <a:t>(16</a:t>
            </a:r>
            <a:r>
              <a:rPr lang="ko-KR" altLang="en-US" sz="2400" dirty="0"/>
              <a:t>문항</a:t>
            </a:r>
            <a:r>
              <a:rPr lang="en-US" altLang="ko-KR" sz="2400" dirty="0"/>
              <a:t>)</a:t>
            </a:r>
            <a:r>
              <a:rPr lang="ko-KR" altLang="en-US" sz="2400" dirty="0"/>
              <a:t>를 본 연구의 특성에 적합하게 수정</a:t>
            </a:r>
            <a:r>
              <a:rPr lang="en-US" altLang="ko-KR" sz="2400" dirty="0"/>
              <a:t>·</a:t>
            </a:r>
            <a:r>
              <a:rPr lang="ko-KR" altLang="en-US" sz="2400" dirty="0"/>
              <a:t>보완하여 사용하였으며</a:t>
            </a:r>
            <a:r>
              <a:rPr lang="en-US" altLang="ko-KR" sz="2400" dirty="0"/>
              <a:t>, Cronbach's α</a:t>
            </a:r>
            <a:r>
              <a:rPr lang="ko-KR" altLang="en-US" sz="2400" dirty="0"/>
              <a:t>는 </a:t>
            </a:r>
            <a:r>
              <a:rPr lang="en-US" altLang="ko-KR" sz="2400" dirty="0"/>
              <a:t>.832~.945</a:t>
            </a:r>
            <a:r>
              <a:rPr lang="ko-KR" altLang="en-US" sz="2400" dirty="0"/>
              <a:t>로 나타났다</a:t>
            </a:r>
            <a:r>
              <a:rPr lang="en-US" altLang="ko-KR" sz="2400" dirty="0"/>
              <a:t>. </a:t>
            </a:r>
            <a:r>
              <a:rPr lang="ko-KR" altLang="en-US" sz="2400" dirty="0"/>
              <a:t>둘째</a:t>
            </a:r>
            <a:r>
              <a:rPr lang="en-US" altLang="ko-KR" sz="2400" dirty="0"/>
              <a:t>, </a:t>
            </a:r>
            <a:r>
              <a:rPr lang="ko-KR" altLang="en-US" sz="2400" dirty="0"/>
              <a:t>심리적 웰빙 측정은 </a:t>
            </a:r>
            <a:r>
              <a:rPr lang="en-US" altLang="ko-KR" sz="2400" dirty="0" err="1"/>
              <a:t>Ryff</a:t>
            </a:r>
            <a:r>
              <a:rPr lang="en-US" altLang="ko-KR" sz="2400" dirty="0"/>
              <a:t>(1989)</a:t>
            </a:r>
            <a:r>
              <a:rPr lang="ko-KR" altLang="en-US" sz="2400" dirty="0"/>
              <a:t>의 연구에서 사용한 심리적 </a:t>
            </a:r>
            <a:r>
              <a:rPr lang="ko-KR" altLang="en-US" sz="2400" dirty="0" err="1"/>
              <a:t>웰빙척도</a:t>
            </a:r>
            <a:r>
              <a:rPr lang="en-US" altLang="ko-KR" sz="2400" dirty="0"/>
              <a:t>(Psychological Well-being; PWBS)</a:t>
            </a:r>
            <a:r>
              <a:rPr lang="ko-KR" altLang="en-US" sz="2400" dirty="0"/>
              <a:t>를 청소년 대상에 맞게 수정하여 박정희</a:t>
            </a:r>
            <a:r>
              <a:rPr lang="en-US" altLang="ko-KR" sz="2400" dirty="0"/>
              <a:t>(2007)</a:t>
            </a:r>
            <a:r>
              <a:rPr lang="ko-KR" altLang="en-US" sz="2400" dirty="0"/>
              <a:t>가 개발한 척도</a:t>
            </a:r>
            <a:r>
              <a:rPr lang="en-US" altLang="ko-KR" sz="2400" dirty="0"/>
              <a:t>(34</a:t>
            </a:r>
            <a:r>
              <a:rPr lang="ko-KR" altLang="en-US" sz="2400" dirty="0"/>
              <a:t>문항</a:t>
            </a:r>
            <a:r>
              <a:rPr lang="en-US" altLang="ko-KR" sz="2400" dirty="0"/>
              <a:t>)</a:t>
            </a:r>
            <a:r>
              <a:rPr lang="ko-KR" altLang="en-US" sz="2400" dirty="0"/>
              <a:t>를 사용하였으며</a:t>
            </a:r>
            <a:r>
              <a:rPr lang="en-US" altLang="ko-KR" sz="2400" dirty="0"/>
              <a:t>, Cronbach's α</a:t>
            </a:r>
            <a:r>
              <a:rPr lang="ko-KR" altLang="en-US" sz="2400" dirty="0"/>
              <a:t>는 </a:t>
            </a:r>
            <a:r>
              <a:rPr lang="en-US" altLang="ko-KR" sz="2400" dirty="0"/>
              <a:t>.864~.885</a:t>
            </a:r>
            <a:r>
              <a:rPr lang="ko-KR" altLang="en-US" sz="2400" dirty="0"/>
              <a:t>로 나타났다</a:t>
            </a:r>
            <a:r>
              <a:rPr lang="en-US" altLang="ko-KR" sz="2400" dirty="0"/>
              <a:t>. </a:t>
            </a:r>
            <a:r>
              <a:rPr lang="ko-KR" altLang="en-US" sz="2400" dirty="0"/>
              <a:t>모든 문항들은 </a:t>
            </a:r>
            <a:r>
              <a:rPr lang="en-US" altLang="ko-KR" sz="2400" dirty="0"/>
              <a:t>1(</a:t>
            </a:r>
            <a:r>
              <a:rPr lang="ko-KR" altLang="en-US" sz="2400" dirty="0"/>
              <a:t>전혀 그렇지 않다</a:t>
            </a:r>
            <a:r>
              <a:rPr lang="en-US" altLang="ko-KR" sz="2400" dirty="0"/>
              <a:t>)</a:t>
            </a:r>
            <a:r>
              <a:rPr lang="ko-KR" altLang="en-US" sz="2400" dirty="0"/>
              <a:t>에서 </a:t>
            </a:r>
            <a:r>
              <a:rPr lang="en-US" altLang="ko-KR" sz="2400" dirty="0"/>
              <a:t>5(</a:t>
            </a:r>
            <a:r>
              <a:rPr lang="ko-KR" altLang="en-US" sz="2400" dirty="0"/>
              <a:t>매우 그렇다</a:t>
            </a:r>
            <a:r>
              <a:rPr lang="en-US" altLang="ko-KR" sz="2400" dirty="0"/>
              <a:t>)</a:t>
            </a:r>
            <a:r>
              <a:rPr lang="ko-KR" altLang="en-US" sz="2400" dirty="0"/>
              <a:t>까지의 </a:t>
            </a:r>
            <a:r>
              <a:rPr lang="en-US" altLang="ko-KR" sz="2400" dirty="0"/>
              <a:t>5</a:t>
            </a:r>
            <a:r>
              <a:rPr lang="ko-KR" altLang="en-US" sz="2400" dirty="0"/>
              <a:t>점 </a:t>
            </a:r>
            <a:r>
              <a:rPr lang="en-US" altLang="ko-KR" sz="2400" dirty="0"/>
              <a:t>Likert</a:t>
            </a:r>
            <a:r>
              <a:rPr lang="ko-KR" altLang="en-US" sz="2400" dirty="0"/>
              <a:t>척도로 구성되어 있다</a:t>
            </a:r>
            <a:r>
              <a:rPr lang="en-US" altLang="ko-KR" sz="2400" dirty="0"/>
              <a:t>. </a:t>
            </a:r>
            <a:r>
              <a:rPr lang="ko-KR" altLang="en-US" sz="2400" dirty="0"/>
              <a:t>마지막으로 참여자의 일반적 특성을 알아보기 위하여 학년</a:t>
            </a:r>
            <a:r>
              <a:rPr lang="en-US" altLang="ko-KR" sz="2400" dirty="0"/>
              <a:t>, </a:t>
            </a:r>
            <a:r>
              <a:rPr lang="ko-KR" altLang="en-US" sz="2400" dirty="0"/>
              <a:t>참여 빈도</a:t>
            </a:r>
            <a:r>
              <a:rPr lang="en-US" altLang="ko-KR" sz="2400" dirty="0"/>
              <a:t>, </a:t>
            </a:r>
            <a:r>
              <a:rPr lang="ko-KR" altLang="en-US" sz="2400" dirty="0"/>
              <a:t>참여 시간</a:t>
            </a:r>
            <a:r>
              <a:rPr lang="en-US" altLang="ko-KR" sz="2400" dirty="0"/>
              <a:t>, </a:t>
            </a:r>
            <a:r>
              <a:rPr lang="ko-KR" altLang="en-US" sz="2400" dirty="0"/>
              <a:t>참여 기간의 문항을 제작하였다</a:t>
            </a:r>
            <a:r>
              <a:rPr lang="en-US" altLang="ko-KR" sz="2400" dirty="0"/>
              <a:t>.</a:t>
            </a:r>
            <a:endParaRPr lang="ko-KR" altLang="en-US" sz="2400" dirty="0"/>
          </a:p>
          <a:p>
            <a:pPr latinLnBrk="1"/>
            <a:r>
              <a:rPr lang="ko-KR" altLang="en-US" sz="2400" dirty="0" smtClean="0"/>
              <a:t>  </a:t>
            </a:r>
            <a:r>
              <a:rPr lang="ko-KR" altLang="en-US" sz="2400" dirty="0" err="1" smtClean="0"/>
              <a:t>자료처리는</a:t>
            </a:r>
            <a:r>
              <a:rPr lang="ko-KR" altLang="en-US" sz="2400" dirty="0" smtClean="0"/>
              <a:t> </a:t>
            </a:r>
            <a:r>
              <a:rPr lang="en-US" altLang="ko-KR" sz="2400" dirty="0"/>
              <a:t>SPSS 21.0 </a:t>
            </a:r>
            <a:r>
              <a:rPr lang="ko-KR" altLang="en-US" sz="2400" dirty="0"/>
              <a:t>통계 프로그램을 사용하여 신뢰도 분석</a:t>
            </a:r>
            <a:r>
              <a:rPr lang="en-US" altLang="ko-KR" sz="2400" dirty="0"/>
              <a:t>(reliability analysis), </a:t>
            </a:r>
            <a:r>
              <a:rPr lang="ko-KR" altLang="en-US" sz="2400" dirty="0"/>
              <a:t>일원변량분석</a:t>
            </a:r>
            <a:r>
              <a:rPr lang="en-US" altLang="ko-KR" sz="2400" dirty="0"/>
              <a:t>(One way-ANOVA), </a:t>
            </a:r>
            <a:r>
              <a:rPr lang="ko-KR" altLang="en-US" sz="2400" dirty="0"/>
              <a:t>상관관계 분석</a:t>
            </a:r>
            <a:r>
              <a:rPr lang="en-US" altLang="ko-KR" sz="2400" dirty="0"/>
              <a:t>(correlation analysis), </a:t>
            </a:r>
            <a:r>
              <a:rPr lang="ko-KR" altLang="en-US" sz="2400" dirty="0"/>
              <a:t>다중회귀분석</a:t>
            </a:r>
            <a:r>
              <a:rPr lang="en-US" altLang="ko-KR" sz="2400" dirty="0"/>
              <a:t>(multiple regression analysis)</a:t>
            </a:r>
            <a:r>
              <a:rPr lang="ko-KR" altLang="en-US" sz="2400" dirty="0"/>
              <a:t>을 실시하였다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  <p:sp>
        <p:nvSpPr>
          <p:cNvPr id="77" name="Rectangle 830">
            <a:extLst>
              <a:ext uri="{FF2B5EF4-FFF2-40B4-BE49-F238E27FC236}">
                <a16:creationId xmlns:a16="http://schemas.microsoft.com/office/drawing/2014/main" id="{2AE3AE2D-6669-4356-A62E-4836C781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110" y="13100516"/>
            <a:ext cx="15020034" cy="7365133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37" name="Rectangle 2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9" name="Rectangle 6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2" name="Rectangle 12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3" name="Rectangle 14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7" name="Rectangle 16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6" name="Rectangle 18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" name="Rectangle 20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4" name="Rectangle 24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5" name="Rectangle 26"/>
          <p:cNvSpPr>
            <a:spLocks noChangeArrowheads="1"/>
          </p:cNvSpPr>
          <p:nvPr/>
        </p:nvSpPr>
        <p:spPr bwMode="auto">
          <a:xfrm>
            <a:off x="0" y="0"/>
            <a:ext cx="30240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2" name="Rectangle 830">
            <a:extLst>
              <a:ext uri="{FF2B5EF4-FFF2-40B4-BE49-F238E27FC236}">
                <a16:creationId xmlns:a16="http://schemas.microsoft.com/office/drawing/2014/main" id="{2AE3AE2D-6669-4356-A62E-4836C781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1411" y="35085980"/>
            <a:ext cx="14761237" cy="5465640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5555845" y="36408932"/>
            <a:ext cx="143624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ko-KR" altLang="en-US" sz="2800" dirty="0" smtClean="0"/>
              <a:t>  이러한 </a:t>
            </a:r>
            <a:r>
              <a:rPr lang="ko-KR" altLang="en-US" sz="2800" dirty="0"/>
              <a:t>결과에 비추어 볼 때 여자 중학생의 스포츠 참여 동기는 참여 빈도</a:t>
            </a:r>
            <a:r>
              <a:rPr lang="en-US" altLang="ko-KR" sz="2800" dirty="0"/>
              <a:t>, </a:t>
            </a:r>
            <a:r>
              <a:rPr lang="ko-KR" altLang="en-US" sz="2800" dirty="0"/>
              <a:t>시간</a:t>
            </a:r>
            <a:r>
              <a:rPr lang="en-US" altLang="ko-KR" sz="2800" dirty="0"/>
              <a:t>, </a:t>
            </a:r>
            <a:r>
              <a:rPr lang="ko-KR" altLang="en-US" sz="2800" dirty="0"/>
              <a:t>기간에 따라 집단 간의 차이가 있는 것으로 나타났으며</a:t>
            </a:r>
            <a:r>
              <a:rPr lang="en-US" altLang="ko-KR" sz="2800" dirty="0"/>
              <a:t>, </a:t>
            </a:r>
            <a:r>
              <a:rPr lang="ko-KR" altLang="en-US" sz="2800" dirty="0"/>
              <a:t>스포츠 참여에 따른 심리적 웰빙은 학년</a:t>
            </a:r>
            <a:r>
              <a:rPr lang="en-US" altLang="ko-KR" sz="2800" dirty="0"/>
              <a:t>, </a:t>
            </a:r>
            <a:r>
              <a:rPr lang="ko-KR" altLang="en-US" sz="2800" dirty="0"/>
              <a:t>참여 빈도</a:t>
            </a:r>
            <a:r>
              <a:rPr lang="en-US" altLang="ko-KR" sz="2800" dirty="0"/>
              <a:t>, </a:t>
            </a:r>
            <a:r>
              <a:rPr lang="ko-KR" altLang="en-US" sz="2800" dirty="0"/>
              <a:t>시간</a:t>
            </a:r>
            <a:r>
              <a:rPr lang="en-US" altLang="ko-KR" sz="2800" dirty="0"/>
              <a:t>, </a:t>
            </a:r>
            <a:r>
              <a:rPr lang="ko-KR" altLang="en-US" sz="2800" dirty="0"/>
              <a:t>기간에 따라 집단 간의 차이가 있는 것으로 나타났다</a:t>
            </a:r>
            <a:r>
              <a:rPr lang="en-US" altLang="ko-KR" sz="2800" dirty="0"/>
              <a:t>. </a:t>
            </a:r>
            <a:r>
              <a:rPr lang="ko-KR" altLang="en-US" sz="2800" dirty="0"/>
              <a:t>또한 스포츠 참여 동기와 심리적 웰빙은 상호 모든 요인에서 긍정적인 영향을 미치고 있으며</a:t>
            </a:r>
            <a:r>
              <a:rPr lang="en-US" altLang="ko-KR" sz="2800" dirty="0"/>
              <a:t>, </a:t>
            </a:r>
            <a:r>
              <a:rPr lang="ko-KR" altLang="en-US" sz="2800" dirty="0"/>
              <a:t>일부 요인들 간에는 유의한 영향을 미치는 것으로 나타났다</a:t>
            </a:r>
            <a:r>
              <a:rPr lang="en-US" altLang="ko-KR" sz="2800" dirty="0"/>
              <a:t>. </a:t>
            </a:r>
            <a:r>
              <a:rPr lang="ko-KR" altLang="en-US" sz="2800" dirty="0"/>
              <a:t>따라서 여자 중학생이 여가 스포츠를 참여하는 다양한 동기들은 대부분의 심리적 행복감에 긍정적인 영향을 미친다고 볼 수 있다</a:t>
            </a:r>
            <a:r>
              <a:rPr lang="en-US" altLang="ko-KR" sz="2800" dirty="0"/>
              <a:t>. </a:t>
            </a:r>
            <a:r>
              <a:rPr lang="ko-KR" altLang="en-US" sz="2800" dirty="0"/>
              <a:t>그러므로 여자 중학생들이 지속적인 스포츠 활동으로 인해 심리적 웰빙을 증진시킬 수 있도록 재미있고 창의적인 프로그램을 지속적으로 개발 할 필요를 시사하고 있다</a:t>
            </a:r>
            <a:r>
              <a:rPr lang="en-US" altLang="ko-KR" sz="2800" dirty="0"/>
              <a:t>.</a:t>
            </a:r>
            <a:endParaRPr lang="ko-KR" altLang="en-US" sz="2800" dirty="0"/>
          </a:p>
        </p:txBody>
      </p:sp>
      <p:pic>
        <p:nvPicPr>
          <p:cNvPr id="127" name="그림 12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100000"/>
                    </a14:imgEffect>
                    <a14:imgEffect>
                      <a14:brightnessContrast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835" y="1260078"/>
            <a:ext cx="3438437" cy="3065301"/>
          </a:xfrm>
          <a:prstGeom prst="rect">
            <a:avLst/>
          </a:prstGeom>
        </p:spPr>
      </p:pic>
      <p:pic>
        <p:nvPicPr>
          <p:cNvPr id="63" name="_x548551520" descr="EMB00002b705b4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8524" y="1265634"/>
            <a:ext cx="3438437" cy="297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723FFD51-1CA3-4F28-B212-69F1412EB415}"/>
              </a:ext>
            </a:extLst>
          </p:cNvPr>
          <p:cNvSpPr txBox="1"/>
          <p:nvPr/>
        </p:nvSpPr>
        <p:spPr>
          <a:xfrm>
            <a:off x="4018663" y="21047667"/>
            <a:ext cx="6786000" cy="640175"/>
          </a:xfrm>
          <a:prstGeom prst="rect">
            <a:avLst/>
          </a:prstGeom>
          <a:solidFill>
            <a:srgbClr val="4B8EFB"/>
          </a:solidFill>
          <a:ln w="88900" cap="sq" cmpd="sng">
            <a:solidFill>
              <a:srgbClr val="FF99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560" dirty="0">
                <a:solidFill>
                  <a:srgbClr val="F8F8F8"/>
                </a:solidFill>
                <a:latin typeface="Arial" panose="020B0604020202020204" pitchFamily="34" charset="0"/>
                <a:ea typeface="휴먼명조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60" name="Rectangle 830">
            <a:extLst>
              <a:ext uri="{FF2B5EF4-FFF2-40B4-BE49-F238E27FC236}">
                <a16:creationId xmlns:a16="http://schemas.microsoft.com/office/drawing/2014/main" id="{2AE3AE2D-6669-4356-A62E-4836C7811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558" y="20734784"/>
            <a:ext cx="14993586" cy="19809172"/>
          </a:xfrm>
          <a:prstGeom prst="rect">
            <a:avLst/>
          </a:prstGeom>
          <a:noFill/>
          <a:ln w="57150">
            <a:solidFill>
              <a:srgbClr val="4B8EFB"/>
            </a:solidFill>
            <a:miter lim="800000"/>
            <a:headEnd/>
            <a:tailEnd/>
          </a:ln>
        </p:spPr>
        <p:txBody>
          <a:bodyPr wrap="none" lIns="45501" tIns="22749" rIns="45501" bIns="22749" anchor="ctr"/>
          <a:lstStyle/>
          <a:p>
            <a:pPr algn="ctr" defTabSz="455081"/>
            <a:endParaRPr lang="en-US" altLang="zh-CN" sz="2921">
              <a:ea typeface="宋体" pitchFamily="-107" charset="-122"/>
            </a:endParaRP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072682"/>
              </p:ext>
            </p:extLst>
          </p:nvPr>
        </p:nvGraphicFramePr>
        <p:xfrm>
          <a:off x="332121" y="22467119"/>
          <a:ext cx="7056376" cy="4279392"/>
        </p:xfrm>
        <a:graphic>
          <a:graphicData uri="http://schemas.openxmlformats.org/drawingml/2006/table">
            <a:tbl>
              <a:tblPr/>
              <a:tblGrid>
                <a:gridCol w="882047">
                  <a:extLst>
                    <a:ext uri="{9D8B030D-6E8A-4147-A177-3AD203B41FA5}">
                      <a16:colId xmlns:a16="http://schemas.microsoft.com/office/drawing/2014/main" val="525370515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523916972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1967975074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773352264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3071675358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1712077902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973082782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2530526612"/>
                    </a:ext>
                  </a:extLst>
                </a:gridCol>
              </a:tblGrid>
              <a:tr h="140472"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요인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학년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n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M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SD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F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Scheff</a:t>
                      </a:r>
                      <a:endParaRPr 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38776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3.39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1.780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.170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209041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3.15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1.06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3790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3.26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049702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2.90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0.712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.491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600479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2.82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1.11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54802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2.74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244804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체력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3.70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1.01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0.788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.456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7183541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3.55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0.98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000253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3.67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174935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과시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2.19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1.11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1.171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.311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7781803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2.04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1.07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732340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2.00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776130"/>
                  </a:ext>
                </a:extLst>
              </a:tr>
            </a:tbl>
          </a:graphicData>
        </a:graphic>
      </p:graphicFrame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601298"/>
              </p:ext>
            </p:extLst>
          </p:nvPr>
        </p:nvGraphicFramePr>
        <p:xfrm>
          <a:off x="7539014" y="22461399"/>
          <a:ext cx="7352531" cy="4279392"/>
        </p:xfrm>
        <a:graphic>
          <a:graphicData uri="http://schemas.openxmlformats.org/drawingml/2006/table">
            <a:tbl>
              <a:tblPr/>
              <a:tblGrid>
                <a:gridCol w="1079801">
                  <a:extLst>
                    <a:ext uri="{9D8B030D-6E8A-4147-A177-3AD203B41FA5}">
                      <a16:colId xmlns:a16="http://schemas.microsoft.com/office/drawing/2014/main" val="2197483968"/>
                    </a:ext>
                  </a:extLst>
                </a:gridCol>
                <a:gridCol w="940119">
                  <a:extLst>
                    <a:ext uri="{9D8B030D-6E8A-4147-A177-3AD203B41FA5}">
                      <a16:colId xmlns:a16="http://schemas.microsoft.com/office/drawing/2014/main" val="4171773599"/>
                    </a:ext>
                  </a:extLst>
                </a:gridCol>
                <a:gridCol w="889511">
                  <a:extLst>
                    <a:ext uri="{9D8B030D-6E8A-4147-A177-3AD203B41FA5}">
                      <a16:colId xmlns:a16="http://schemas.microsoft.com/office/drawing/2014/main" val="3088708423"/>
                    </a:ext>
                  </a:extLst>
                </a:gridCol>
                <a:gridCol w="889511">
                  <a:extLst>
                    <a:ext uri="{9D8B030D-6E8A-4147-A177-3AD203B41FA5}">
                      <a16:colId xmlns:a16="http://schemas.microsoft.com/office/drawing/2014/main" val="1570331947"/>
                    </a:ext>
                  </a:extLst>
                </a:gridCol>
                <a:gridCol w="889511">
                  <a:extLst>
                    <a:ext uri="{9D8B030D-6E8A-4147-A177-3AD203B41FA5}">
                      <a16:colId xmlns:a16="http://schemas.microsoft.com/office/drawing/2014/main" val="1859545679"/>
                    </a:ext>
                  </a:extLst>
                </a:gridCol>
                <a:gridCol w="889511">
                  <a:extLst>
                    <a:ext uri="{9D8B030D-6E8A-4147-A177-3AD203B41FA5}">
                      <a16:colId xmlns:a16="http://schemas.microsoft.com/office/drawing/2014/main" val="970126492"/>
                    </a:ext>
                  </a:extLst>
                </a:gridCol>
                <a:gridCol w="889511">
                  <a:extLst>
                    <a:ext uri="{9D8B030D-6E8A-4147-A177-3AD203B41FA5}">
                      <a16:colId xmlns:a16="http://schemas.microsoft.com/office/drawing/2014/main" val="4099996758"/>
                    </a:ext>
                  </a:extLst>
                </a:gridCol>
                <a:gridCol w="885056">
                  <a:extLst>
                    <a:ext uri="{9D8B030D-6E8A-4147-A177-3AD203B41FA5}">
                      <a16:colId xmlns:a16="http://schemas.microsoft.com/office/drawing/2014/main" val="525502511"/>
                    </a:ext>
                  </a:extLst>
                </a:gridCol>
              </a:tblGrid>
              <a:tr h="1404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요인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빈도</a:t>
                      </a:r>
                      <a:endParaRPr lang="ko-KR" alt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  <a:ea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n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M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F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Scheff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960070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220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3.09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10.904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.000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a&lt;b,c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577757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80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3.62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749118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62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3.55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1.16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846475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362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3.29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3.848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.022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5877973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220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2.75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6117018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80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3.12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1.06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379877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체력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62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2.77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0.99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8.483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.000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407977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362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2.83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401319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220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3.49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28332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과시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80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3.92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0.77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1.848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.159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7776868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62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3.88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1.13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513378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362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3.65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0.96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9071579"/>
                  </a:ext>
                </a:extLst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535680"/>
              </p:ext>
            </p:extLst>
          </p:nvPr>
        </p:nvGraphicFramePr>
        <p:xfrm>
          <a:off x="324977" y="27354189"/>
          <a:ext cx="7056376" cy="5651764"/>
        </p:xfrm>
        <a:graphic>
          <a:graphicData uri="http://schemas.openxmlformats.org/drawingml/2006/table">
            <a:tbl>
              <a:tblPr/>
              <a:tblGrid>
                <a:gridCol w="882047">
                  <a:extLst>
                    <a:ext uri="{9D8B030D-6E8A-4147-A177-3AD203B41FA5}">
                      <a16:colId xmlns:a16="http://schemas.microsoft.com/office/drawing/2014/main" val="2354332577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679651839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2970639036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1371219869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3301424653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656175868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3811407612"/>
                    </a:ext>
                  </a:extLst>
                </a:gridCol>
                <a:gridCol w="882047">
                  <a:extLst>
                    <a:ext uri="{9D8B030D-6E8A-4147-A177-3AD203B41FA5}">
                      <a16:colId xmlns:a16="http://schemas.microsoft.com/office/drawing/2014/main" val="3026311973"/>
                    </a:ext>
                  </a:extLst>
                </a:gridCol>
              </a:tblGrid>
              <a:tr h="3848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요인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시간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n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M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SD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F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Scheff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3092254"/>
                  </a:ext>
                </a:extLst>
              </a:tr>
              <a:tr h="214453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2.88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1.11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12.823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.000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a&lt;c,d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7396008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142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3.41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418500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75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3.67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569415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18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3.65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074977"/>
                  </a:ext>
                </a:extLst>
              </a:tr>
              <a:tr h="214453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2.56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1.07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5.564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.001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a,b,c&lt;d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985659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142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2.88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094718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3.12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056655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18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3.13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333906"/>
                  </a:ext>
                </a:extLst>
              </a:tr>
              <a:tr h="214453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체력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127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3.30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1.07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10.090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.000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3513067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142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3.75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995219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3.95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0.93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012689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4.03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979862"/>
                  </a:ext>
                </a:extLst>
              </a:tr>
              <a:tr h="214453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과시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127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1.81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7.179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.000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a&lt;</a:t>
                      </a:r>
                      <a:r>
                        <a:rPr lang="en-US" sz="12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c,d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6577329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142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2.18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193311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2.24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1.18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344965"/>
                  </a:ext>
                </a:extLst>
              </a:tr>
              <a:tr h="2144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2.86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1.50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261484"/>
                  </a:ext>
                </a:extLst>
              </a:tr>
            </a:tbl>
          </a:graphicData>
        </a:graphic>
      </p:graphicFrame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241433"/>
              </p:ext>
            </p:extLst>
          </p:nvPr>
        </p:nvGraphicFramePr>
        <p:xfrm>
          <a:off x="339265" y="33702015"/>
          <a:ext cx="7056384" cy="6254496"/>
        </p:xfrm>
        <a:graphic>
          <a:graphicData uri="http://schemas.openxmlformats.org/drawingml/2006/table">
            <a:tbl>
              <a:tblPr/>
              <a:tblGrid>
                <a:gridCol w="882048">
                  <a:extLst>
                    <a:ext uri="{9D8B030D-6E8A-4147-A177-3AD203B41FA5}">
                      <a16:colId xmlns:a16="http://schemas.microsoft.com/office/drawing/2014/main" val="3391475708"/>
                    </a:ext>
                  </a:extLst>
                </a:gridCol>
                <a:gridCol w="882048">
                  <a:extLst>
                    <a:ext uri="{9D8B030D-6E8A-4147-A177-3AD203B41FA5}">
                      <a16:colId xmlns:a16="http://schemas.microsoft.com/office/drawing/2014/main" val="275115638"/>
                    </a:ext>
                  </a:extLst>
                </a:gridCol>
                <a:gridCol w="882048">
                  <a:extLst>
                    <a:ext uri="{9D8B030D-6E8A-4147-A177-3AD203B41FA5}">
                      <a16:colId xmlns:a16="http://schemas.microsoft.com/office/drawing/2014/main" val="683784326"/>
                    </a:ext>
                  </a:extLst>
                </a:gridCol>
                <a:gridCol w="882048">
                  <a:extLst>
                    <a:ext uri="{9D8B030D-6E8A-4147-A177-3AD203B41FA5}">
                      <a16:colId xmlns:a16="http://schemas.microsoft.com/office/drawing/2014/main" val="2677425335"/>
                    </a:ext>
                  </a:extLst>
                </a:gridCol>
                <a:gridCol w="882048">
                  <a:extLst>
                    <a:ext uri="{9D8B030D-6E8A-4147-A177-3AD203B41FA5}">
                      <a16:colId xmlns:a16="http://schemas.microsoft.com/office/drawing/2014/main" val="3625675812"/>
                    </a:ext>
                  </a:extLst>
                </a:gridCol>
                <a:gridCol w="882048">
                  <a:extLst>
                    <a:ext uri="{9D8B030D-6E8A-4147-A177-3AD203B41FA5}">
                      <a16:colId xmlns:a16="http://schemas.microsoft.com/office/drawing/2014/main" val="3722026263"/>
                    </a:ext>
                  </a:extLst>
                </a:gridCol>
                <a:gridCol w="882048">
                  <a:extLst>
                    <a:ext uri="{9D8B030D-6E8A-4147-A177-3AD203B41FA5}">
                      <a16:colId xmlns:a16="http://schemas.microsoft.com/office/drawing/2014/main" val="1941228987"/>
                    </a:ext>
                  </a:extLst>
                </a:gridCol>
                <a:gridCol w="882048">
                  <a:extLst>
                    <a:ext uri="{9D8B030D-6E8A-4147-A177-3AD203B41FA5}">
                      <a16:colId xmlns:a16="http://schemas.microsoft.com/office/drawing/2014/main" val="1264824900"/>
                    </a:ext>
                  </a:extLst>
                </a:gridCol>
              </a:tblGrid>
              <a:tr h="148082"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요인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학년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n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M</a:t>
                      </a:r>
                      <a:endParaRPr 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SD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F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Scheff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991424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교사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3.69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3.157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.044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b&lt;a,c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007166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3.48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227102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3.69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0.74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495131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가족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4.16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0.76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7.954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.000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a&lt;b,c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821255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3.85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0.84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519420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3.77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105882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친구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4.02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2.824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.061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5367678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3.84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935595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3.82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866210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주장성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3.90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4.128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.017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b,c,&lt;a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289476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3.68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0.73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766537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3.62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0.88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190833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인식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3.59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4.772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.009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b,c&lt;a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880341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3.30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615976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3.33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0.83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301422"/>
                  </a:ext>
                </a:extLst>
              </a:tr>
              <a:tr h="88900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학습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주도성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161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3.75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12.741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.000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b,c</a:t>
                      </a: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&lt;a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29610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3.37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679943"/>
                  </a:ext>
                </a:extLst>
              </a:tr>
              <a:tr h="88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101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3.21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0.91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648787"/>
                  </a:ext>
                </a:extLst>
              </a:tr>
            </a:tbl>
          </a:graphicData>
        </a:graphic>
      </p:graphicFrame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023068"/>
              </p:ext>
            </p:extLst>
          </p:nvPr>
        </p:nvGraphicFramePr>
        <p:xfrm>
          <a:off x="15555845" y="6318433"/>
          <a:ext cx="7050784" cy="8399282"/>
        </p:xfrm>
        <a:graphic>
          <a:graphicData uri="http://schemas.openxmlformats.org/drawingml/2006/table">
            <a:tbl>
              <a:tblPr/>
              <a:tblGrid>
                <a:gridCol w="881348">
                  <a:extLst>
                    <a:ext uri="{9D8B030D-6E8A-4147-A177-3AD203B41FA5}">
                      <a16:colId xmlns:a16="http://schemas.microsoft.com/office/drawing/2014/main" val="3524391437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4094069444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3614937912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2821694120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1173846102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111512612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2333183748"/>
                    </a:ext>
                  </a:extLst>
                </a:gridCol>
                <a:gridCol w="881348">
                  <a:extLst>
                    <a:ext uri="{9D8B030D-6E8A-4147-A177-3AD203B41FA5}">
                      <a16:colId xmlns:a16="http://schemas.microsoft.com/office/drawing/2014/main" val="3711744358"/>
                    </a:ext>
                  </a:extLst>
                </a:gridCol>
              </a:tblGrid>
              <a:tr h="4988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요인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시간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n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M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SD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F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Scheff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4672767"/>
                  </a:ext>
                </a:extLst>
              </a:tr>
              <a:tr h="325232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교사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2.578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.054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120440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142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3.65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0.67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548012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3.76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0.81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802342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18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634989"/>
                  </a:ext>
                </a:extLst>
              </a:tr>
              <a:tr h="325232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가족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127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3.78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3.533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.015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07789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142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4.04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0.78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759456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4.12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365911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4.08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310522"/>
                  </a:ext>
                </a:extLst>
              </a:tr>
              <a:tr h="325232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친구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0.79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4.003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.008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a&lt;c,d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9295193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142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476766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4.09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933431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4.10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0.83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569624"/>
                  </a:ext>
                </a:extLst>
              </a:tr>
              <a:tr h="325232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주장성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3.63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0.81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2.079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.103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0359165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142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0.79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197320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3.91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091216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116624"/>
                  </a:ext>
                </a:extLst>
              </a:tr>
              <a:tr h="325232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인식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3.22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6.270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.000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***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a&lt;d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130324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142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3.47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441546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3.64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0.86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085354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910187"/>
                  </a:ext>
                </a:extLst>
              </a:tr>
              <a:tr h="325232">
                <a:tc rowSpan="4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학습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주도성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3.29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4.764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.003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a&lt;d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396286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142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3.51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971753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615240"/>
                  </a:ext>
                </a:extLst>
              </a:tr>
              <a:tr h="3252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18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3.89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1.12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563976"/>
                  </a:ext>
                </a:extLst>
              </a:tr>
            </a:tbl>
          </a:graphicData>
        </a:graphic>
      </p:graphicFrame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611137"/>
              </p:ext>
            </p:extLst>
          </p:nvPr>
        </p:nvGraphicFramePr>
        <p:xfrm>
          <a:off x="22814370" y="6297976"/>
          <a:ext cx="7103912" cy="8390810"/>
        </p:xfrm>
        <a:graphic>
          <a:graphicData uri="http://schemas.openxmlformats.org/drawingml/2006/table">
            <a:tbl>
              <a:tblPr/>
              <a:tblGrid>
                <a:gridCol w="887989">
                  <a:extLst>
                    <a:ext uri="{9D8B030D-6E8A-4147-A177-3AD203B41FA5}">
                      <a16:colId xmlns:a16="http://schemas.microsoft.com/office/drawing/2014/main" val="1513735534"/>
                    </a:ext>
                  </a:extLst>
                </a:gridCol>
                <a:gridCol w="887989">
                  <a:extLst>
                    <a:ext uri="{9D8B030D-6E8A-4147-A177-3AD203B41FA5}">
                      <a16:colId xmlns:a16="http://schemas.microsoft.com/office/drawing/2014/main" val="2113796481"/>
                    </a:ext>
                  </a:extLst>
                </a:gridCol>
                <a:gridCol w="887989">
                  <a:extLst>
                    <a:ext uri="{9D8B030D-6E8A-4147-A177-3AD203B41FA5}">
                      <a16:colId xmlns:a16="http://schemas.microsoft.com/office/drawing/2014/main" val="173018120"/>
                    </a:ext>
                  </a:extLst>
                </a:gridCol>
                <a:gridCol w="887989">
                  <a:extLst>
                    <a:ext uri="{9D8B030D-6E8A-4147-A177-3AD203B41FA5}">
                      <a16:colId xmlns:a16="http://schemas.microsoft.com/office/drawing/2014/main" val="3855270192"/>
                    </a:ext>
                  </a:extLst>
                </a:gridCol>
                <a:gridCol w="887989">
                  <a:extLst>
                    <a:ext uri="{9D8B030D-6E8A-4147-A177-3AD203B41FA5}">
                      <a16:colId xmlns:a16="http://schemas.microsoft.com/office/drawing/2014/main" val="2759021506"/>
                    </a:ext>
                  </a:extLst>
                </a:gridCol>
                <a:gridCol w="887989">
                  <a:extLst>
                    <a:ext uri="{9D8B030D-6E8A-4147-A177-3AD203B41FA5}">
                      <a16:colId xmlns:a16="http://schemas.microsoft.com/office/drawing/2014/main" val="778603627"/>
                    </a:ext>
                  </a:extLst>
                </a:gridCol>
                <a:gridCol w="887989">
                  <a:extLst>
                    <a:ext uri="{9D8B030D-6E8A-4147-A177-3AD203B41FA5}">
                      <a16:colId xmlns:a16="http://schemas.microsoft.com/office/drawing/2014/main" val="901658457"/>
                    </a:ext>
                  </a:extLst>
                </a:gridCol>
                <a:gridCol w="887989">
                  <a:extLst>
                    <a:ext uri="{9D8B030D-6E8A-4147-A177-3AD203B41FA5}">
                      <a16:colId xmlns:a16="http://schemas.microsoft.com/office/drawing/2014/main" val="4148677630"/>
                    </a:ext>
                  </a:extLst>
                </a:gridCol>
              </a:tblGrid>
              <a:tr h="4893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요인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기간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n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M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SD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F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 err="1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Scheff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646781"/>
                  </a:ext>
                </a:extLst>
              </a:tr>
              <a:tr h="263381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교사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128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3.53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1.870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.115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6287227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3.66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0.73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721196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39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3.58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0.64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395894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26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3.59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0.84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875116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e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94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3.79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0.71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860209"/>
                  </a:ext>
                </a:extLst>
              </a:tr>
              <a:tr h="263381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가족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128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3.83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0.90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2.319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.057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0252888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3.98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888625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39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3.97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0.68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57628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26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3.83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0.91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282943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e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94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4.17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420821"/>
                  </a:ext>
                </a:extLst>
              </a:tr>
              <a:tr h="263381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친구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128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0.81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2.751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.028</a:t>
                      </a:r>
                      <a:r>
                        <a:rPr lang="en-US" sz="9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978568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0.74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308805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39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3.90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0.65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81199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26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0.77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554976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e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94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4.08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0.67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321338"/>
                  </a:ext>
                </a:extLst>
              </a:tr>
              <a:tr h="263381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주장성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128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3.59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0.85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3.750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.005</a:t>
                      </a:r>
                      <a:r>
                        <a:rPr lang="en-US" sz="900" kern="0" spc="0" baseline="3000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901381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3.76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0.78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793990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39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3.65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0.78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241239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26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3.90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0.71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300724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e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94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3.99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0.81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739159"/>
                  </a:ext>
                </a:extLst>
              </a:tr>
              <a:tr h="263381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인식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128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3.20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0.87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5.788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.000</a:t>
                      </a:r>
                      <a:r>
                        <a:rPr lang="en-US" sz="900" kern="0" spc="0" baseline="3000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***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a&lt;e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638349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3.39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0.73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78057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39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3.55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0.71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13762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26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3.56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0.71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002197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e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94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3.71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0.85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78380"/>
                  </a:ext>
                </a:extLst>
              </a:tr>
              <a:tr h="263381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학습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주도성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128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3.22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0.97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6.708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.000</a:t>
                      </a:r>
                      <a:r>
                        <a:rPr lang="en-US" sz="900" kern="0" spc="0" baseline="3000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***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a&lt;e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1664691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75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3.46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0.81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524813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39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3.52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0.83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5665735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d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26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3.68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0.75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0689228"/>
                  </a:ext>
                </a:extLst>
              </a:tr>
              <a:tr h="263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e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94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3.83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0.88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696494"/>
                  </a:ext>
                </a:extLst>
              </a:tr>
            </a:tbl>
          </a:graphicData>
        </a:graphic>
      </p:graphicFrame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535270"/>
              </p:ext>
            </p:extLst>
          </p:nvPr>
        </p:nvGraphicFramePr>
        <p:xfrm>
          <a:off x="15488171" y="15456438"/>
          <a:ext cx="14456886" cy="2700912"/>
        </p:xfrm>
        <a:graphic>
          <a:graphicData uri="http://schemas.openxmlformats.org/drawingml/2006/table">
            <a:tbl>
              <a:tblPr/>
              <a:tblGrid>
                <a:gridCol w="2064461">
                  <a:extLst>
                    <a:ext uri="{9D8B030D-6E8A-4147-A177-3AD203B41FA5}">
                      <a16:colId xmlns:a16="http://schemas.microsoft.com/office/drawing/2014/main" val="1847128823"/>
                    </a:ext>
                  </a:extLst>
                </a:gridCol>
                <a:gridCol w="2064461">
                  <a:extLst>
                    <a:ext uri="{9D8B030D-6E8A-4147-A177-3AD203B41FA5}">
                      <a16:colId xmlns:a16="http://schemas.microsoft.com/office/drawing/2014/main" val="1401638890"/>
                    </a:ext>
                  </a:extLst>
                </a:gridCol>
                <a:gridCol w="1721453">
                  <a:extLst>
                    <a:ext uri="{9D8B030D-6E8A-4147-A177-3AD203B41FA5}">
                      <a16:colId xmlns:a16="http://schemas.microsoft.com/office/drawing/2014/main" val="3275398387"/>
                    </a:ext>
                  </a:extLst>
                </a:gridCol>
                <a:gridCol w="1721453">
                  <a:extLst>
                    <a:ext uri="{9D8B030D-6E8A-4147-A177-3AD203B41FA5}">
                      <a16:colId xmlns:a16="http://schemas.microsoft.com/office/drawing/2014/main" val="3533625623"/>
                    </a:ext>
                  </a:extLst>
                </a:gridCol>
                <a:gridCol w="1721453">
                  <a:extLst>
                    <a:ext uri="{9D8B030D-6E8A-4147-A177-3AD203B41FA5}">
                      <a16:colId xmlns:a16="http://schemas.microsoft.com/office/drawing/2014/main" val="812195124"/>
                    </a:ext>
                  </a:extLst>
                </a:gridCol>
                <a:gridCol w="1721453">
                  <a:extLst>
                    <a:ext uri="{9D8B030D-6E8A-4147-A177-3AD203B41FA5}">
                      <a16:colId xmlns:a16="http://schemas.microsoft.com/office/drawing/2014/main" val="555139019"/>
                    </a:ext>
                  </a:extLst>
                </a:gridCol>
                <a:gridCol w="1721453">
                  <a:extLst>
                    <a:ext uri="{9D8B030D-6E8A-4147-A177-3AD203B41FA5}">
                      <a16:colId xmlns:a16="http://schemas.microsoft.com/office/drawing/2014/main" val="1700278303"/>
                    </a:ext>
                  </a:extLst>
                </a:gridCol>
                <a:gridCol w="1720699">
                  <a:extLst>
                    <a:ext uri="{9D8B030D-6E8A-4147-A177-3AD203B41FA5}">
                      <a16:colId xmlns:a16="http://schemas.microsoft.com/office/drawing/2014/main" val="2374932130"/>
                    </a:ext>
                  </a:extLst>
                </a:gridCol>
              </a:tblGrid>
              <a:tr h="1479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종속변수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독립변수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S.E</a:t>
                      </a:r>
                      <a:endParaRPr 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β</a:t>
                      </a:r>
                      <a:endParaRPr lang="el-GR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t</a:t>
                      </a:r>
                      <a:endParaRPr 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</a:t>
                      </a:r>
                      <a:endParaRPr 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VIF</a:t>
                      </a:r>
                      <a:endParaRPr 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247545"/>
                  </a:ext>
                </a:extLst>
              </a:tr>
              <a:tr h="147955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교사관계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상수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2.612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0.152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17.203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.000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9082779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0.095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0.050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0.132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1.916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.056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1.936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1848169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외적과시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0.110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0.045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0.157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2.463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.014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1.665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196651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0.142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0.050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0.184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2.856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.005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1.708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926372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 체력</a:t>
                      </a:r>
                      <a:endParaRPr lang="ko-KR" alt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-0.058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0.040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-0.085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-1.446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.149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1.399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611469"/>
                  </a:ext>
                </a:extLst>
              </a:tr>
              <a:tr h="147955"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F=13.082(p&lt;.001),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=.128, adj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=.118, D-W=1.737</a:t>
                      </a:r>
                      <a:endParaRPr lang="pt-BR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670890"/>
                  </a:ext>
                </a:extLst>
              </a:tr>
            </a:tbl>
          </a:graphicData>
        </a:graphic>
      </p:graphicFrame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057938"/>
              </p:ext>
            </p:extLst>
          </p:nvPr>
        </p:nvGraphicFramePr>
        <p:xfrm>
          <a:off x="15513917" y="18721643"/>
          <a:ext cx="14456890" cy="2646112"/>
        </p:xfrm>
        <a:graphic>
          <a:graphicData uri="http://schemas.openxmlformats.org/drawingml/2006/table">
            <a:tbl>
              <a:tblPr/>
              <a:tblGrid>
                <a:gridCol w="2064461">
                  <a:extLst>
                    <a:ext uri="{9D8B030D-6E8A-4147-A177-3AD203B41FA5}">
                      <a16:colId xmlns:a16="http://schemas.microsoft.com/office/drawing/2014/main" val="2925147559"/>
                    </a:ext>
                  </a:extLst>
                </a:gridCol>
                <a:gridCol w="2064461">
                  <a:extLst>
                    <a:ext uri="{9D8B030D-6E8A-4147-A177-3AD203B41FA5}">
                      <a16:colId xmlns:a16="http://schemas.microsoft.com/office/drawing/2014/main" val="4249636741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66269931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1400943599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2469490292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1089318542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1630964588"/>
                    </a:ext>
                  </a:extLst>
                </a:gridCol>
                <a:gridCol w="1720698">
                  <a:extLst>
                    <a:ext uri="{9D8B030D-6E8A-4147-A177-3AD203B41FA5}">
                      <a16:colId xmlns:a16="http://schemas.microsoft.com/office/drawing/2014/main" val="953461917"/>
                    </a:ext>
                  </a:extLst>
                </a:gridCol>
              </a:tblGrid>
              <a:tr h="1479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종속변수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독립변수</a:t>
                      </a:r>
                      <a:endParaRPr lang="ko-KR" alt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S.E</a:t>
                      </a:r>
                      <a:endParaRPr 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β</a:t>
                      </a:r>
                      <a:endParaRPr lang="el-GR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t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VIF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81922"/>
                  </a:ext>
                </a:extLst>
              </a:tr>
              <a:tr h="147955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가족관계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상수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3.064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0.179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17.100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.000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566014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0.097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0.058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0.117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1.653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.099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1.936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837028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외적과시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0.085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0.053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0.105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1.605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.109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1.665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5096462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0.122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0.059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0.139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2.088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.038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1.708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2804770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 체력</a:t>
                      </a:r>
                      <a:endParaRPr lang="ko-KR" alt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-0.049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0.047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-0.063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-1.044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.297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1.399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941959"/>
                  </a:ext>
                </a:extLst>
              </a:tr>
              <a:tr h="147955"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F=7.314(p&lt;.001),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=.076, adj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=.065, D-W=1.825</a:t>
                      </a:r>
                      <a:endParaRPr lang="pt-BR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5914729"/>
                  </a:ext>
                </a:extLst>
              </a:tr>
            </a:tbl>
          </a:graphicData>
        </a:graphic>
      </p:graphicFrame>
      <p:graphicFrame>
        <p:nvGraphicFramePr>
          <p:cNvPr id="32" name="표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574455"/>
              </p:ext>
            </p:extLst>
          </p:nvPr>
        </p:nvGraphicFramePr>
        <p:xfrm>
          <a:off x="15542097" y="21987687"/>
          <a:ext cx="14456893" cy="2646112"/>
        </p:xfrm>
        <a:graphic>
          <a:graphicData uri="http://schemas.openxmlformats.org/drawingml/2006/table">
            <a:tbl>
              <a:tblPr/>
              <a:tblGrid>
                <a:gridCol w="2064462">
                  <a:extLst>
                    <a:ext uri="{9D8B030D-6E8A-4147-A177-3AD203B41FA5}">
                      <a16:colId xmlns:a16="http://schemas.microsoft.com/office/drawing/2014/main" val="752310802"/>
                    </a:ext>
                  </a:extLst>
                </a:gridCol>
                <a:gridCol w="2064462">
                  <a:extLst>
                    <a:ext uri="{9D8B030D-6E8A-4147-A177-3AD203B41FA5}">
                      <a16:colId xmlns:a16="http://schemas.microsoft.com/office/drawing/2014/main" val="1206326207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3845188078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2618386413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1799597030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1325295784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1016556273"/>
                    </a:ext>
                  </a:extLst>
                </a:gridCol>
                <a:gridCol w="1720699">
                  <a:extLst>
                    <a:ext uri="{9D8B030D-6E8A-4147-A177-3AD203B41FA5}">
                      <a16:colId xmlns:a16="http://schemas.microsoft.com/office/drawing/2014/main" val="829414258"/>
                    </a:ext>
                  </a:extLst>
                </a:gridCol>
              </a:tblGrid>
              <a:tr h="1479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종속변수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독립변수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S.E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β</a:t>
                      </a:r>
                      <a:endParaRPr lang="el-GR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t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VIF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107755"/>
                  </a:ext>
                </a:extLst>
              </a:tr>
              <a:tr h="147955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친구관계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상수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2.901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0.155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18.717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.000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013724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0.099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0.051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0.135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1.950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.052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1.936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321308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외적과시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0.080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0.046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0.112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1.749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.081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1.665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21478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0.154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0.051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0.197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3.034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.003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1.708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9973674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 체력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-0.047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0.041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-0.067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-1.145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.253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1.399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312193"/>
                  </a:ext>
                </a:extLst>
              </a:tr>
              <a:tr h="147955"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F=12.034(p&lt;.001),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=.109, adj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=.109, D-W=1.979</a:t>
                      </a:r>
                      <a:endParaRPr lang="pt-BR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84963"/>
                  </a:ext>
                </a:extLst>
              </a:tr>
            </a:tbl>
          </a:graphicData>
        </a:graphic>
      </p:graphicFrame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442249"/>
              </p:ext>
            </p:extLst>
          </p:nvPr>
        </p:nvGraphicFramePr>
        <p:xfrm>
          <a:off x="15534787" y="25313386"/>
          <a:ext cx="14456893" cy="2646112"/>
        </p:xfrm>
        <a:graphic>
          <a:graphicData uri="http://schemas.openxmlformats.org/drawingml/2006/table">
            <a:tbl>
              <a:tblPr/>
              <a:tblGrid>
                <a:gridCol w="2064462">
                  <a:extLst>
                    <a:ext uri="{9D8B030D-6E8A-4147-A177-3AD203B41FA5}">
                      <a16:colId xmlns:a16="http://schemas.microsoft.com/office/drawing/2014/main" val="2421137825"/>
                    </a:ext>
                  </a:extLst>
                </a:gridCol>
                <a:gridCol w="2064462">
                  <a:extLst>
                    <a:ext uri="{9D8B030D-6E8A-4147-A177-3AD203B41FA5}">
                      <a16:colId xmlns:a16="http://schemas.microsoft.com/office/drawing/2014/main" val="1101460614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1760438718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1723608281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1555542751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3505898490"/>
                    </a:ext>
                  </a:extLst>
                </a:gridCol>
                <a:gridCol w="1721454">
                  <a:extLst>
                    <a:ext uri="{9D8B030D-6E8A-4147-A177-3AD203B41FA5}">
                      <a16:colId xmlns:a16="http://schemas.microsoft.com/office/drawing/2014/main" val="663717668"/>
                    </a:ext>
                  </a:extLst>
                </a:gridCol>
                <a:gridCol w="1720699">
                  <a:extLst>
                    <a:ext uri="{9D8B030D-6E8A-4147-A177-3AD203B41FA5}">
                      <a16:colId xmlns:a16="http://schemas.microsoft.com/office/drawing/2014/main" val="293204802"/>
                    </a:ext>
                  </a:extLst>
                </a:gridCol>
              </a:tblGrid>
              <a:tr h="1479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종속변수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독립변수</a:t>
                      </a:r>
                      <a:endParaRPr lang="ko-KR" alt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S.E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β</a:t>
                      </a:r>
                      <a:endParaRPr lang="el-GR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t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VIF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4402274"/>
                  </a:ext>
                </a:extLst>
              </a:tr>
              <a:tr h="147955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주장성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상수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2.726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0.171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15.956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.000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611042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0.139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0.056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0.174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2.495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.013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1.936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7301390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외적과시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0.058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0.050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0.074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1.147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.252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1.665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8427028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0.103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0.056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0.121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1.848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.065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1.708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411741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 체력</a:t>
                      </a:r>
                      <a:endParaRPr lang="ko-KR" alt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0.018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0.045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0.023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0.393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.694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1.399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8027418"/>
                  </a:ext>
                </a:extLst>
              </a:tr>
              <a:tr h="147955"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F=10.498(p&lt;.001),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=.105, adj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=.095, D-W=2.013</a:t>
                      </a:r>
                      <a:endParaRPr lang="pt-BR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06896"/>
                  </a:ext>
                </a:extLst>
              </a:tr>
            </a:tbl>
          </a:graphicData>
        </a:graphic>
      </p:graphicFrame>
      <p:graphicFrame>
        <p:nvGraphicFramePr>
          <p:cNvPr id="34" name="표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249097"/>
              </p:ext>
            </p:extLst>
          </p:nvPr>
        </p:nvGraphicFramePr>
        <p:xfrm>
          <a:off x="15555845" y="28731357"/>
          <a:ext cx="14414962" cy="2646112"/>
        </p:xfrm>
        <a:graphic>
          <a:graphicData uri="http://schemas.openxmlformats.org/drawingml/2006/table">
            <a:tbl>
              <a:tblPr/>
              <a:tblGrid>
                <a:gridCol w="2058474">
                  <a:extLst>
                    <a:ext uri="{9D8B030D-6E8A-4147-A177-3AD203B41FA5}">
                      <a16:colId xmlns:a16="http://schemas.microsoft.com/office/drawing/2014/main" val="3667223153"/>
                    </a:ext>
                  </a:extLst>
                </a:gridCol>
                <a:gridCol w="2058474">
                  <a:extLst>
                    <a:ext uri="{9D8B030D-6E8A-4147-A177-3AD203B41FA5}">
                      <a16:colId xmlns:a16="http://schemas.microsoft.com/office/drawing/2014/main" val="1226479302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1831493265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41204927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1691081918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323375724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4207545882"/>
                    </a:ext>
                  </a:extLst>
                </a:gridCol>
                <a:gridCol w="1715709">
                  <a:extLst>
                    <a:ext uri="{9D8B030D-6E8A-4147-A177-3AD203B41FA5}">
                      <a16:colId xmlns:a16="http://schemas.microsoft.com/office/drawing/2014/main" val="159802334"/>
                    </a:ext>
                  </a:extLst>
                </a:gridCol>
              </a:tblGrid>
              <a:tr h="1479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종속변수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독립변수</a:t>
                      </a:r>
                      <a:endParaRPr lang="ko-KR" alt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S.E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β</a:t>
                      </a:r>
                      <a:endParaRPr lang="el-GR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t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VIF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578326"/>
                  </a:ext>
                </a:extLst>
              </a:tr>
              <a:tr h="147955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긍정적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자기인식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상수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2.108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0.166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12.707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.000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882442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0.187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0.054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0.230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3.450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.001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***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1.936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888251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외적과시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0.053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0.049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0.067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1.085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.279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1.665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8852605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0.098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0.054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0.113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1.809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.071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1.708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239881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 체력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0.098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0.044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0.127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2.248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.025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1.399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3282667"/>
                  </a:ext>
                </a:extLst>
              </a:tr>
              <a:tr h="147955"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F=19.860(p&lt;.001),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.182=, adj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=.173, D-W=1.837</a:t>
                      </a:r>
                      <a:endParaRPr lang="pt-BR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992310"/>
                  </a:ext>
                </a:extLst>
              </a:tr>
            </a:tbl>
          </a:graphicData>
        </a:graphic>
      </p:graphicFrame>
      <p:graphicFrame>
        <p:nvGraphicFramePr>
          <p:cNvPr id="35" name="표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354888"/>
              </p:ext>
            </p:extLst>
          </p:nvPr>
        </p:nvGraphicFramePr>
        <p:xfrm>
          <a:off x="15559422" y="31953111"/>
          <a:ext cx="14414962" cy="2646112"/>
        </p:xfrm>
        <a:graphic>
          <a:graphicData uri="http://schemas.openxmlformats.org/drawingml/2006/table">
            <a:tbl>
              <a:tblPr/>
              <a:tblGrid>
                <a:gridCol w="2058474">
                  <a:extLst>
                    <a:ext uri="{9D8B030D-6E8A-4147-A177-3AD203B41FA5}">
                      <a16:colId xmlns:a16="http://schemas.microsoft.com/office/drawing/2014/main" val="1306581790"/>
                    </a:ext>
                  </a:extLst>
                </a:gridCol>
                <a:gridCol w="2058474">
                  <a:extLst>
                    <a:ext uri="{9D8B030D-6E8A-4147-A177-3AD203B41FA5}">
                      <a16:colId xmlns:a16="http://schemas.microsoft.com/office/drawing/2014/main" val="3690208048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4060641905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3299230094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3314700737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1168873557"/>
                    </a:ext>
                  </a:extLst>
                </a:gridCol>
                <a:gridCol w="1716461">
                  <a:extLst>
                    <a:ext uri="{9D8B030D-6E8A-4147-A177-3AD203B41FA5}">
                      <a16:colId xmlns:a16="http://schemas.microsoft.com/office/drawing/2014/main" val="3918493690"/>
                    </a:ext>
                  </a:extLst>
                </a:gridCol>
                <a:gridCol w="1715709">
                  <a:extLst>
                    <a:ext uri="{9D8B030D-6E8A-4147-A177-3AD203B41FA5}">
                      <a16:colId xmlns:a16="http://schemas.microsoft.com/office/drawing/2014/main" val="2522512358"/>
                    </a:ext>
                  </a:extLst>
                </a:gridCol>
              </a:tblGrid>
              <a:tr h="14795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6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독립변수</a:t>
                      </a:r>
                      <a:endParaRPr lang="ko-KR" alt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S.E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β</a:t>
                      </a:r>
                      <a:endParaRPr lang="el-GR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t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p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VIF</a:t>
                      </a:r>
                      <a:endParaRPr 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413575"/>
                  </a:ext>
                </a:extLst>
              </a:tr>
              <a:tr h="147955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학습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주도성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</a:t>
                      </a: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상수</a:t>
                      </a:r>
                      <a:r>
                        <a:rPr lang="en-US" altLang="ko-K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)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2.146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0.187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11.497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.000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　</a:t>
                      </a:r>
                      <a:endParaRPr lang="ko-KR" alt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250865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0.138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0.061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0.154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2.261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.024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1.936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5718562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외적과시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0.081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0.055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0.093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1.464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.144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1.665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677838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0.144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0.061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0.151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2.352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.019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1.708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750120"/>
                  </a:ext>
                </a:extLst>
              </a:tr>
              <a:tr h="1479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 체력</a:t>
                      </a:r>
                      <a:endParaRPr lang="ko-KR" altLang="en-US" sz="14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0.069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0.049 </a:t>
                      </a:r>
                      <a:endParaRPr lang="en-US" sz="14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0.081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1.391 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.165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1.399</a:t>
                      </a:r>
                      <a:endParaRPr lang="en-US" sz="14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5288069"/>
                  </a:ext>
                </a:extLst>
              </a:tr>
              <a:tr h="147955"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F=14.864(p&lt;.001),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=.143, adj R</a:t>
                      </a:r>
                      <a:r>
                        <a:rPr lang="pt-BR" sz="1400" kern="0" spc="-60" baseline="3000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</a:t>
                      </a:r>
                      <a:r>
                        <a:rPr lang="pt-BR" sz="14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=.133, D-W=1.751</a:t>
                      </a:r>
                      <a:endParaRPr lang="pt-BR" sz="14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936672"/>
                  </a:ext>
                </a:extLst>
              </a:tr>
            </a:tbl>
          </a:graphicData>
        </a:graphic>
      </p:graphicFrame>
      <p:graphicFrame>
        <p:nvGraphicFramePr>
          <p:cNvPr id="36" name="표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51339"/>
              </p:ext>
            </p:extLst>
          </p:nvPr>
        </p:nvGraphicFramePr>
        <p:xfrm>
          <a:off x="7572620" y="27348701"/>
          <a:ext cx="7339304" cy="5650090"/>
        </p:xfrm>
        <a:graphic>
          <a:graphicData uri="http://schemas.openxmlformats.org/drawingml/2006/table">
            <a:tbl>
              <a:tblPr/>
              <a:tblGrid>
                <a:gridCol w="917413">
                  <a:extLst>
                    <a:ext uri="{9D8B030D-6E8A-4147-A177-3AD203B41FA5}">
                      <a16:colId xmlns:a16="http://schemas.microsoft.com/office/drawing/2014/main" val="2384510477"/>
                    </a:ext>
                  </a:extLst>
                </a:gridCol>
                <a:gridCol w="917413">
                  <a:extLst>
                    <a:ext uri="{9D8B030D-6E8A-4147-A177-3AD203B41FA5}">
                      <a16:colId xmlns:a16="http://schemas.microsoft.com/office/drawing/2014/main" val="2053673480"/>
                    </a:ext>
                  </a:extLst>
                </a:gridCol>
                <a:gridCol w="917413">
                  <a:extLst>
                    <a:ext uri="{9D8B030D-6E8A-4147-A177-3AD203B41FA5}">
                      <a16:colId xmlns:a16="http://schemas.microsoft.com/office/drawing/2014/main" val="1991502622"/>
                    </a:ext>
                  </a:extLst>
                </a:gridCol>
                <a:gridCol w="917413">
                  <a:extLst>
                    <a:ext uri="{9D8B030D-6E8A-4147-A177-3AD203B41FA5}">
                      <a16:colId xmlns:a16="http://schemas.microsoft.com/office/drawing/2014/main" val="3906061508"/>
                    </a:ext>
                  </a:extLst>
                </a:gridCol>
                <a:gridCol w="917413">
                  <a:extLst>
                    <a:ext uri="{9D8B030D-6E8A-4147-A177-3AD203B41FA5}">
                      <a16:colId xmlns:a16="http://schemas.microsoft.com/office/drawing/2014/main" val="3149828575"/>
                    </a:ext>
                  </a:extLst>
                </a:gridCol>
                <a:gridCol w="917413">
                  <a:extLst>
                    <a:ext uri="{9D8B030D-6E8A-4147-A177-3AD203B41FA5}">
                      <a16:colId xmlns:a16="http://schemas.microsoft.com/office/drawing/2014/main" val="2201111267"/>
                    </a:ext>
                  </a:extLst>
                </a:gridCol>
                <a:gridCol w="917413">
                  <a:extLst>
                    <a:ext uri="{9D8B030D-6E8A-4147-A177-3AD203B41FA5}">
                      <a16:colId xmlns:a16="http://schemas.microsoft.com/office/drawing/2014/main" val="285086961"/>
                    </a:ext>
                  </a:extLst>
                </a:gridCol>
                <a:gridCol w="917413">
                  <a:extLst>
                    <a:ext uri="{9D8B030D-6E8A-4147-A177-3AD203B41FA5}">
                      <a16:colId xmlns:a16="http://schemas.microsoft.com/office/drawing/2014/main" val="2012536029"/>
                    </a:ext>
                  </a:extLst>
                </a:gridCol>
              </a:tblGrid>
              <a:tr h="3735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요인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기간</a:t>
                      </a:r>
                      <a:endParaRPr lang="ko-KR" alt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n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M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SD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F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 err="1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Scheff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475067"/>
                  </a:ext>
                </a:extLst>
              </a:tr>
              <a:tr h="263825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컨디션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128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2.98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1.06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5.392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.000</a:t>
                      </a:r>
                      <a:r>
                        <a:rPr lang="en-US" sz="9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a&lt;c,d,f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3094647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75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3.29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0.96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705479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39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3.54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0.70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925089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26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3.46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0.71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861160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e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94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3.54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1.11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414421"/>
                  </a:ext>
                </a:extLst>
              </a:tr>
              <a:tr h="263825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사교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128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2.63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1.08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2.877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.023</a:t>
                      </a:r>
                      <a:r>
                        <a:rPr lang="en-US" sz="9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574077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75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2.75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1.00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52977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39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2.95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0.91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525222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26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3.09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0.89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894804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e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94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3.05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1.09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848717"/>
                  </a:ext>
                </a:extLst>
              </a:tr>
              <a:tr h="263825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건강과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체력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128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3.30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1.04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7.707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.000</a:t>
                      </a:r>
                      <a:r>
                        <a:rPr lang="en-US" sz="900" kern="0" spc="0" baseline="3000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***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068990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75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3.71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472062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39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3.87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0.80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278756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26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4.10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0.71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694853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e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94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3.85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0.98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305613"/>
                  </a:ext>
                </a:extLst>
              </a:tr>
              <a:tr h="263825">
                <a:tc rowSpan="5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외적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과시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128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1.93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0.94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2.875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.023</a:t>
                      </a:r>
                      <a:r>
                        <a:rPr lang="en-US" sz="900" kern="0" spc="0" baseline="3000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a&lt;f</a:t>
                      </a:r>
                      <a:endParaRPr lang="en-US" sz="900" kern="0" spc="-60" dirty="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354358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b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75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1.94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0.92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625942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c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39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2.30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1.03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366898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d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26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2.20 </a:t>
                      </a:r>
                      <a:endParaRPr lang="en-US" sz="900" kern="0" spc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0.96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434328"/>
                  </a:ext>
                </a:extLst>
              </a:tr>
              <a:tr h="2638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-6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e</a:t>
                      </a:r>
                      <a:endParaRPr lang="en-US" sz="900" kern="0" spc="-60">
                        <a:solidFill>
                          <a:srgbClr val="0000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94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2.34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1.34 </a:t>
                      </a:r>
                      <a:endParaRPr lang="en-US" sz="900" kern="0" spc="0" dirty="0">
                        <a:solidFill>
                          <a:srgbClr val="993300"/>
                        </a:solidFill>
                        <a:effectLst/>
                        <a:latin typeface="휴먼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505837"/>
                  </a:ext>
                </a:extLst>
              </a:tr>
            </a:tbl>
          </a:graphicData>
        </a:graphic>
      </p:graphicFrame>
      <p:graphicFrame>
        <p:nvGraphicFramePr>
          <p:cNvPr id="44" name="표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688082"/>
              </p:ext>
            </p:extLst>
          </p:nvPr>
        </p:nvGraphicFramePr>
        <p:xfrm>
          <a:off x="7539016" y="33684711"/>
          <a:ext cx="7352528" cy="6271805"/>
        </p:xfrm>
        <a:graphic>
          <a:graphicData uri="http://schemas.openxmlformats.org/drawingml/2006/table">
            <a:tbl>
              <a:tblPr/>
              <a:tblGrid>
                <a:gridCol w="919066">
                  <a:extLst>
                    <a:ext uri="{9D8B030D-6E8A-4147-A177-3AD203B41FA5}">
                      <a16:colId xmlns:a16="http://schemas.microsoft.com/office/drawing/2014/main" val="4006893399"/>
                    </a:ext>
                  </a:extLst>
                </a:gridCol>
                <a:gridCol w="919066">
                  <a:extLst>
                    <a:ext uri="{9D8B030D-6E8A-4147-A177-3AD203B41FA5}">
                      <a16:colId xmlns:a16="http://schemas.microsoft.com/office/drawing/2014/main" val="213567753"/>
                    </a:ext>
                  </a:extLst>
                </a:gridCol>
                <a:gridCol w="919066">
                  <a:extLst>
                    <a:ext uri="{9D8B030D-6E8A-4147-A177-3AD203B41FA5}">
                      <a16:colId xmlns:a16="http://schemas.microsoft.com/office/drawing/2014/main" val="2572223846"/>
                    </a:ext>
                  </a:extLst>
                </a:gridCol>
                <a:gridCol w="919066">
                  <a:extLst>
                    <a:ext uri="{9D8B030D-6E8A-4147-A177-3AD203B41FA5}">
                      <a16:colId xmlns:a16="http://schemas.microsoft.com/office/drawing/2014/main" val="4288060551"/>
                    </a:ext>
                  </a:extLst>
                </a:gridCol>
                <a:gridCol w="919066">
                  <a:extLst>
                    <a:ext uri="{9D8B030D-6E8A-4147-A177-3AD203B41FA5}">
                      <a16:colId xmlns:a16="http://schemas.microsoft.com/office/drawing/2014/main" val="4147772703"/>
                    </a:ext>
                  </a:extLst>
                </a:gridCol>
                <a:gridCol w="919066">
                  <a:extLst>
                    <a:ext uri="{9D8B030D-6E8A-4147-A177-3AD203B41FA5}">
                      <a16:colId xmlns:a16="http://schemas.microsoft.com/office/drawing/2014/main" val="2599024807"/>
                    </a:ext>
                  </a:extLst>
                </a:gridCol>
                <a:gridCol w="919066">
                  <a:extLst>
                    <a:ext uri="{9D8B030D-6E8A-4147-A177-3AD203B41FA5}">
                      <a16:colId xmlns:a16="http://schemas.microsoft.com/office/drawing/2014/main" val="2253942174"/>
                    </a:ext>
                  </a:extLst>
                </a:gridCol>
                <a:gridCol w="919066">
                  <a:extLst>
                    <a:ext uri="{9D8B030D-6E8A-4147-A177-3AD203B41FA5}">
                      <a16:colId xmlns:a16="http://schemas.microsoft.com/office/drawing/2014/main" val="2298171596"/>
                    </a:ext>
                  </a:extLst>
                </a:gridCol>
              </a:tblGrid>
              <a:tr h="330095"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요인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학년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n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M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SD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F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P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Scheff</a:t>
                      </a:r>
                      <a:endParaRPr 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340799"/>
                  </a:ext>
                </a:extLst>
              </a:tr>
              <a:tr h="330095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교사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220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1.583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.207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238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405496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80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3.73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0.74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4234099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62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0.68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189556"/>
                  </a:ext>
                </a:extLst>
              </a:tr>
              <a:tr h="330095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가족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220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3.93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0.409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.665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3689200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80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4.02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5097557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62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4.00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0.87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200672"/>
                  </a:ext>
                </a:extLst>
              </a:tr>
              <a:tr h="330095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친구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관계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220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3.83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0.75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3.995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.019</a:t>
                      </a:r>
                      <a:r>
                        <a:rPr lang="en-US" sz="1200" kern="0" spc="0" baseline="3000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a,c&lt;b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63025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80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4.09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4861197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62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3.99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0.73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59480"/>
                  </a:ext>
                </a:extLst>
              </a:tr>
              <a:tr h="330095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주장성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220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0.82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1.745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.176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6280461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80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3.86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0.80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021160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62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3.87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0.84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579309"/>
                  </a:ext>
                </a:extLst>
              </a:tr>
              <a:tr h="330095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자기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인식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220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3.35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2.743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.066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837914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80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3.56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0.83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787668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62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3.56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0.91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595151"/>
                  </a:ext>
                </a:extLst>
              </a:tr>
              <a:tr h="330095">
                <a:tc rowSpan="3">
                  <a:txBody>
                    <a:bodyPr/>
                    <a:lstStyle/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학습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6350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8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주도성</a:t>
                      </a:r>
                      <a:endParaRPr lang="ko-KR" altLang="en-US" sz="1200" kern="0" spc="-8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a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220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3.36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6.037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.003</a:t>
                      </a:r>
                      <a:r>
                        <a:rPr lang="en-US" sz="1200" kern="0" spc="0" baseline="3000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**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a&lt;</a:t>
                      </a:r>
                      <a:r>
                        <a:rPr 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b,c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166357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b</a:t>
                      </a:r>
                      <a:endParaRPr lang="en-US" sz="1200" kern="0" spc="-6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80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0.89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792233"/>
                  </a:ext>
                </a:extLst>
              </a:tr>
              <a:tr h="330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6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c</a:t>
                      </a:r>
                      <a:endParaRPr lang="en-US" sz="1200" kern="0" spc="-6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62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3.70 </a:t>
                      </a:r>
                      <a:endParaRPr lang="en-US" sz="1200" kern="0" spc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50" charset="-127"/>
                          <a:ea typeface="Gulim" panose="020B0600000101010101" pitchFamily="50" charset="-127"/>
                        </a:rPr>
                        <a:t>0.92 </a:t>
                      </a:r>
                      <a:endParaRPr lang="en-US" sz="1200" kern="0" spc="0" dirty="0">
                        <a:solidFill>
                          <a:srgbClr val="993300"/>
                        </a:solidFill>
                        <a:effectLst/>
                        <a:latin typeface="Gulim" panose="020B0600000101010101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086372"/>
                  </a:ext>
                </a:extLst>
              </a:tr>
            </a:tbl>
          </a:graphicData>
        </a:graphic>
      </p:graphicFrame>
      <p:sp>
        <p:nvSpPr>
          <p:cNvPr id="45" name="직사각형 44"/>
          <p:cNvSpPr/>
          <p:nvPr/>
        </p:nvSpPr>
        <p:spPr bwMode="auto">
          <a:xfrm>
            <a:off x="339265" y="21917297"/>
            <a:ext cx="7049232" cy="4607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sz="1400" dirty="0"/>
              <a:t>&lt;</a:t>
            </a:r>
            <a:r>
              <a:rPr lang="ko-KR" altLang="en-US" sz="1400" dirty="0"/>
              <a:t>표 </a:t>
            </a:r>
            <a:r>
              <a:rPr lang="en-US" altLang="ko-KR" sz="1400" dirty="0"/>
              <a:t>1-1&gt; </a:t>
            </a:r>
            <a:r>
              <a:rPr lang="ko-KR" altLang="en-US" sz="1400" dirty="0"/>
              <a:t>학년에 따른 여가 스포츠 참여 동기의 차이</a:t>
            </a:r>
          </a:p>
          <a:p>
            <a:pPr algn="r"/>
            <a:r>
              <a:rPr lang="en-US" altLang="ko-KR" sz="1200" b="0" dirty="0"/>
              <a:t>a:1</a:t>
            </a:r>
            <a:r>
              <a:rPr lang="ko-KR" altLang="en-US" sz="1200" b="0" dirty="0"/>
              <a:t>학년</a:t>
            </a:r>
            <a:r>
              <a:rPr lang="en-US" altLang="ko-KR" sz="1200" b="0" dirty="0"/>
              <a:t>, b:2</a:t>
            </a:r>
            <a:r>
              <a:rPr lang="ko-KR" altLang="en-US" sz="1200" b="0" dirty="0"/>
              <a:t>학년</a:t>
            </a:r>
            <a:r>
              <a:rPr lang="en-US" altLang="ko-KR" sz="1200" b="0" dirty="0"/>
              <a:t>, c:3</a:t>
            </a:r>
            <a:r>
              <a:rPr lang="ko-KR" altLang="en-US" sz="1200" b="0" dirty="0"/>
              <a:t>학년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95" name="직사각형 94"/>
          <p:cNvSpPr/>
          <p:nvPr/>
        </p:nvSpPr>
        <p:spPr bwMode="auto">
          <a:xfrm>
            <a:off x="324977" y="26795613"/>
            <a:ext cx="7049232" cy="4607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sz="1400" dirty="0"/>
              <a:t>&lt;</a:t>
            </a:r>
            <a:r>
              <a:rPr lang="ko-KR" altLang="en-US" sz="1400" dirty="0"/>
              <a:t>표 </a:t>
            </a:r>
            <a:r>
              <a:rPr lang="en-US" altLang="ko-KR" sz="1400" dirty="0"/>
              <a:t>1-3&gt; </a:t>
            </a:r>
            <a:r>
              <a:rPr lang="ko-KR" altLang="en-US" sz="1400" dirty="0"/>
              <a:t>참여 시간에 따른 여가 스포츠 참여 동기의 차이</a:t>
            </a:r>
          </a:p>
          <a:p>
            <a:pPr algn="r"/>
            <a:r>
              <a:rPr lang="en-US" altLang="ko-KR" sz="1200" b="0" dirty="0"/>
              <a:t>a:30</a:t>
            </a:r>
            <a:r>
              <a:rPr lang="ko-KR" altLang="en-US" sz="1200" b="0" dirty="0"/>
              <a:t>분 미만 </a:t>
            </a:r>
            <a:r>
              <a:rPr lang="en-US" altLang="ko-KR" sz="1200" b="0" dirty="0"/>
              <a:t>,b:30-60</a:t>
            </a:r>
            <a:r>
              <a:rPr lang="ko-KR" altLang="en-US" sz="1200" b="0" dirty="0"/>
              <a:t>분 미만</a:t>
            </a:r>
            <a:r>
              <a:rPr lang="en-US" altLang="ko-KR" sz="1200" b="0" dirty="0"/>
              <a:t>, c:60~90</a:t>
            </a:r>
            <a:r>
              <a:rPr lang="ko-KR" altLang="en-US" sz="1200" b="0" dirty="0"/>
              <a:t>분 미만</a:t>
            </a:r>
            <a:r>
              <a:rPr lang="en-US" altLang="ko-KR" sz="1200" b="0" dirty="0"/>
              <a:t>, d:120</a:t>
            </a:r>
            <a:r>
              <a:rPr lang="ko-KR" altLang="en-US" sz="1200" b="0" dirty="0"/>
              <a:t>분 이상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97" name="직사각형 96"/>
          <p:cNvSpPr/>
          <p:nvPr/>
        </p:nvSpPr>
        <p:spPr bwMode="auto">
          <a:xfrm>
            <a:off x="311758" y="33103786"/>
            <a:ext cx="7049232" cy="5098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sz="1400" dirty="0"/>
              <a:t>&lt;</a:t>
            </a:r>
            <a:r>
              <a:rPr lang="ko-KR" altLang="en-US" sz="1400" dirty="0"/>
              <a:t>표</a:t>
            </a:r>
            <a:r>
              <a:rPr lang="en-US" altLang="ko-KR" sz="1400" dirty="0"/>
              <a:t>2-1&gt; </a:t>
            </a:r>
            <a:r>
              <a:rPr lang="ko-KR" altLang="en-US" sz="1400" dirty="0"/>
              <a:t>학년에 따른 심리적 웰빙의 차이</a:t>
            </a:r>
          </a:p>
          <a:p>
            <a:pPr algn="r"/>
            <a:r>
              <a:rPr lang="en-US" altLang="ko-KR" sz="1200" b="0" dirty="0"/>
              <a:t>a:1</a:t>
            </a:r>
            <a:r>
              <a:rPr lang="ko-KR" altLang="en-US" sz="1200" b="0" dirty="0"/>
              <a:t>학년</a:t>
            </a:r>
            <a:r>
              <a:rPr lang="en-US" altLang="ko-KR" sz="1200" b="0" dirty="0"/>
              <a:t>, b:2</a:t>
            </a:r>
            <a:r>
              <a:rPr lang="ko-KR" altLang="en-US" sz="1200" b="0" dirty="0"/>
              <a:t>학년</a:t>
            </a:r>
            <a:r>
              <a:rPr lang="en-US" altLang="ko-KR" sz="1200" b="0" dirty="0"/>
              <a:t>, c:3</a:t>
            </a:r>
            <a:r>
              <a:rPr lang="ko-KR" altLang="en-US" sz="1200" b="0" dirty="0"/>
              <a:t>학년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8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98" name="직사각형 97"/>
          <p:cNvSpPr/>
          <p:nvPr/>
        </p:nvSpPr>
        <p:spPr bwMode="auto">
          <a:xfrm>
            <a:off x="7539014" y="21928520"/>
            <a:ext cx="7352530" cy="4607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sz="1400" dirty="0" smtClean="0"/>
              <a:t>&lt;</a:t>
            </a:r>
            <a:r>
              <a:rPr lang="ko-KR" altLang="en-US" sz="1400" dirty="0" smtClean="0"/>
              <a:t>표 </a:t>
            </a:r>
            <a:r>
              <a:rPr lang="en-US" altLang="ko-KR" sz="1400" dirty="0" smtClean="0"/>
              <a:t>1-2&gt; </a:t>
            </a:r>
            <a:r>
              <a:rPr lang="ko-KR" altLang="en-US" sz="1400" dirty="0" smtClean="0"/>
              <a:t>참여 빈도에 따른 여가 스포츠 참여 동기의 차이</a:t>
            </a:r>
          </a:p>
          <a:p>
            <a:pPr algn="r"/>
            <a:r>
              <a:rPr lang="en-US" altLang="ko-KR" sz="1200" b="0" dirty="0" smtClean="0"/>
              <a:t>a:</a:t>
            </a:r>
            <a:r>
              <a:rPr lang="ko-KR" altLang="en-US" sz="1200" b="0" dirty="0" smtClean="0"/>
              <a:t>주</a:t>
            </a:r>
            <a:r>
              <a:rPr lang="en-US" altLang="ko-KR" sz="1200" b="0" dirty="0" smtClean="0"/>
              <a:t>1~2</a:t>
            </a:r>
            <a:r>
              <a:rPr lang="ko-KR" altLang="en-US" sz="1200" b="0" dirty="0" smtClean="0"/>
              <a:t>회</a:t>
            </a:r>
            <a:r>
              <a:rPr lang="en-US" altLang="ko-KR" sz="1200" b="0" dirty="0" smtClean="0"/>
              <a:t>, b:</a:t>
            </a:r>
            <a:r>
              <a:rPr lang="ko-KR" altLang="en-US" sz="1200" b="0" dirty="0" smtClean="0"/>
              <a:t>주</a:t>
            </a:r>
            <a:r>
              <a:rPr lang="en-US" altLang="ko-KR" sz="1200" b="0" dirty="0" smtClean="0"/>
              <a:t>3~4</a:t>
            </a:r>
            <a:r>
              <a:rPr lang="ko-KR" altLang="en-US" sz="1200" b="0" dirty="0" smtClean="0"/>
              <a:t>회</a:t>
            </a:r>
            <a:r>
              <a:rPr lang="en-US" altLang="ko-KR" sz="1200" b="0" dirty="0" smtClean="0"/>
              <a:t>, c:</a:t>
            </a:r>
            <a:r>
              <a:rPr lang="ko-KR" altLang="en-US" sz="1200" b="0" dirty="0" smtClean="0"/>
              <a:t>주</a:t>
            </a:r>
            <a:r>
              <a:rPr lang="en-US" altLang="ko-KR" sz="1200" b="0" dirty="0" smtClean="0"/>
              <a:t>5</a:t>
            </a:r>
            <a:r>
              <a:rPr lang="ko-KR" altLang="en-US" sz="1200" b="0" dirty="0" smtClean="0"/>
              <a:t>회 이상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100" name="직사각형 99"/>
          <p:cNvSpPr/>
          <p:nvPr/>
        </p:nvSpPr>
        <p:spPr bwMode="auto">
          <a:xfrm>
            <a:off x="7559394" y="26795613"/>
            <a:ext cx="7352530" cy="4607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sz="1400" dirty="0"/>
              <a:t>&lt;</a:t>
            </a:r>
            <a:r>
              <a:rPr lang="ko-KR" altLang="en-US" sz="1400" dirty="0"/>
              <a:t>표 </a:t>
            </a:r>
            <a:r>
              <a:rPr lang="en-US" altLang="ko-KR" sz="1400" dirty="0"/>
              <a:t>1-4&gt; </a:t>
            </a:r>
            <a:r>
              <a:rPr lang="ko-KR" altLang="en-US" sz="1400" dirty="0"/>
              <a:t>참여 기간에 따른 여가 스포츠 참여 동기의 차이</a:t>
            </a:r>
          </a:p>
          <a:p>
            <a:pPr algn="r"/>
            <a:r>
              <a:rPr lang="en-US" altLang="ko-KR" sz="1200" b="0" dirty="0"/>
              <a:t>a:1</a:t>
            </a:r>
            <a:r>
              <a:rPr lang="ko-KR" altLang="en-US" sz="1200" b="0" dirty="0"/>
              <a:t>개월 미만</a:t>
            </a:r>
            <a:r>
              <a:rPr lang="en-US" altLang="ko-KR" sz="1200" b="0" dirty="0"/>
              <a:t>,b:1~3</a:t>
            </a:r>
            <a:r>
              <a:rPr lang="ko-KR" altLang="en-US" sz="1200" b="0" dirty="0"/>
              <a:t>개월 미만</a:t>
            </a:r>
            <a:r>
              <a:rPr lang="en-US" altLang="ko-KR" sz="1200" b="0" dirty="0"/>
              <a:t>,c:3~6</a:t>
            </a:r>
            <a:r>
              <a:rPr lang="ko-KR" altLang="en-US" sz="1200" b="0" dirty="0"/>
              <a:t>개월 미만</a:t>
            </a:r>
            <a:r>
              <a:rPr lang="en-US" altLang="ko-KR" sz="1200" b="0" dirty="0"/>
              <a:t>, d:6~12</a:t>
            </a:r>
            <a:r>
              <a:rPr lang="ko-KR" altLang="en-US" sz="1200" b="0" dirty="0"/>
              <a:t>개월 미만</a:t>
            </a:r>
            <a:r>
              <a:rPr lang="en-US" altLang="ko-KR" sz="1200" b="0" dirty="0"/>
              <a:t>,e:12</a:t>
            </a:r>
            <a:r>
              <a:rPr lang="ko-KR" altLang="en-US" sz="1200" b="0" dirty="0"/>
              <a:t>개월 이상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103" name="직사각형 102"/>
          <p:cNvSpPr/>
          <p:nvPr/>
        </p:nvSpPr>
        <p:spPr bwMode="auto">
          <a:xfrm>
            <a:off x="7552256" y="33127280"/>
            <a:ext cx="7339287" cy="50984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sz="1400" dirty="0"/>
              <a:t>&lt;</a:t>
            </a:r>
            <a:r>
              <a:rPr lang="ko-KR" altLang="en-US" sz="1400" dirty="0"/>
              <a:t>표</a:t>
            </a:r>
            <a:r>
              <a:rPr lang="en-US" altLang="ko-KR" sz="1400" dirty="0"/>
              <a:t>2-2&gt; </a:t>
            </a:r>
            <a:r>
              <a:rPr lang="ko-KR" altLang="en-US" sz="1400" dirty="0"/>
              <a:t>참여 빈도에 따른 심리적 웰빙의 차이</a:t>
            </a:r>
          </a:p>
          <a:p>
            <a:pPr algn="r"/>
            <a:r>
              <a:rPr lang="en-US" altLang="ko-KR" sz="1200" b="0" dirty="0"/>
              <a:t>a:</a:t>
            </a:r>
            <a:r>
              <a:rPr lang="ko-KR" altLang="en-US" sz="1200" b="0" dirty="0"/>
              <a:t>주</a:t>
            </a:r>
            <a:r>
              <a:rPr lang="en-US" altLang="ko-KR" sz="1200" b="0" dirty="0"/>
              <a:t>1~2</a:t>
            </a:r>
            <a:r>
              <a:rPr lang="ko-KR" altLang="en-US" sz="1200" b="0" dirty="0"/>
              <a:t>회</a:t>
            </a:r>
            <a:r>
              <a:rPr lang="en-US" altLang="ko-KR" sz="1200" b="0" dirty="0"/>
              <a:t>, b:</a:t>
            </a:r>
            <a:r>
              <a:rPr lang="ko-KR" altLang="en-US" sz="1200" b="0" dirty="0"/>
              <a:t>주</a:t>
            </a:r>
            <a:r>
              <a:rPr lang="en-US" altLang="ko-KR" sz="1200" b="0" dirty="0"/>
              <a:t>3~4</a:t>
            </a:r>
            <a:r>
              <a:rPr lang="ko-KR" altLang="en-US" sz="1200" b="0" dirty="0"/>
              <a:t>회</a:t>
            </a:r>
            <a:r>
              <a:rPr lang="en-US" altLang="ko-KR" sz="1200" b="0" dirty="0"/>
              <a:t>, c:</a:t>
            </a:r>
            <a:r>
              <a:rPr lang="ko-KR" altLang="en-US" sz="1200" b="0" dirty="0"/>
              <a:t>주</a:t>
            </a:r>
            <a:r>
              <a:rPr lang="en-US" altLang="ko-KR" sz="1200" b="0" dirty="0"/>
              <a:t>5</a:t>
            </a:r>
            <a:r>
              <a:rPr lang="ko-KR" altLang="en-US" sz="1200" b="0" dirty="0"/>
              <a:t>회 이상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8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15507228" y="14972946"/>
            <a:ext cx="4110100" cy="389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170430" algn="l"/>
              </a:tabLst>
            </a:pPr>
            <a:r>
              <a:rPr lang="en-US" altLang="ko-KR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&lt;</a:t>
            </a:r>
            <a:r>
              <a:rPr lang="ko-KR" altLang="en-US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표</a:t>
            </a:r>
            <a:r>
              <a:rPr lang="en-US" altLang="ko-KR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3-1&gt; </a:t>
            </a:r>
            <a:r>
              <a:rPr lang="ko-KR" altLang="en-US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참여 동기와 심리적 웰빙 </a:t>
            </a:r>
            <a:r>
              <a:rPr lang="ko-KR" altLang="en-US" sz="1400" kern="0" spc="-60" dirty="0" err="1" smtClean="0">
                <a:solidFill>
                  <a:srgbClr val="000000"/>
                </a:solidFill>
                <a:latin typeface="한컴돋움"/>
                <a:ea typeface="한컴돋움"/>
              </a:rPr>
              <a:t>교사관계의</a:t>
            </a:r>
            <a:r>
              <a:rPr lang="ko-KR" altLang="en-US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 관계</a:t>
            </a:r>
            <a:endParaRPr lang="ko-KR" altLang="en-US" sz="14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15482615" y="18238626"/>
            <a:ext cx="4110100" cy="389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170430" algn="l"/>
              </a:tabLst>
            </a:pPr>
            <a:r>
              <a:rPr lang="en-US" altLang="ko-KR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&lt;</a:t>
            </a:r>
            <a:r>
              <a:rPr lang="ko-KR" altLang="en-US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표</a:t>
            </a:r>
            <a:r>
              <a:rPr lang="en-US" altLang="ko-KR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3-2&gt; </a:t>
            </a:r>
            <a:r>
              <a:rPr lang="ko-KR" altLang="en-US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참여 동기와 심리적 웰빙 가족관계의 관계</a:t>
            </a:r>
            <a:endParaRPr lang="ko-KR" altLang="en-US" sz="14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5513917" y="21538670"/>
            <a:ext cx="4110100" cy="389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170430" algn="l"/>
              </a:tabLst>
            </a:pPr>
            <a:r>
              <a:rPr lang="en-US" altLang="ko-KR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&lt;</a:t>
            </a:r>
            <a:r>
              <a:rPr lang="ko-KR" altLang="en-US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표</a:t>
            </a:r>
            <a:r>
              <a:rPr lang="en-US" altLang="ko-KR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3-3&gt; </a:t>
            </a:r>
            <a:r>
              <a:rPr lang="ko-KR" altLang="en-US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참여 동기와 심리적 웰빙 친구관계의 관계</a:t>
            </a:r>
            <a:endParaRPr lang="ko-KR" altLang="en-US" sz="14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5493734" y="24812132"/>
            <a:ext cx="4281941" cy="389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170430" algn="l"/>
              </a:tabLst>
            </a:pPr>
            <a:r>
              <a:rPr lang="en-US" altLang="ko-KR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&lt;</a:t>
            </a:r>
            <a:r>
              <a:rPr lang="ko-KR" altLang="en-US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표</a:t>
            </a:r>
            <a:r>
              <a:rPr lang="en-US" altLang="ko-KR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3-4&gt; </a:t>
            </a:r>
            <a:r>
              <a:rPr lang="ko-KR" altLang="en-US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참여 동기와 심리적 웰빙 자기주장성의 관계</a:t>
            </a:r>
            <a:endParaRPr lang="ko-KR" altLang="en-US" sz="14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15493734" y="28206922"/>
            <a:ext cx="4110100" cy="389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170430" algn="l"/>
              </a:tabLst>
            </a:pPr>
            <a:r>
              <a:rPr lang="en-US" altLang="ko-KR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&lt;</a:t>
            </a:r>
            <a:r>
              <a:rPr lang="ko-KR" altLang="en-US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표</a:t>
            </a:r>
            <a:r>
              <a:rPr lang="en-US" altLang="ko-KR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3-5&gt; </a:t>
            </a:r>
            <a:r>
              <a:rPr lang="ko-KR" altLang="en-US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참여 동기와 심리적 웰빙 </a:t>
            </a:r>
            <a:r>
              <a:rPr lang="ko-KR" altLang="en-US" sz="1400" kern="0" spc="-60" dirty="0" err="1" smtClean="0">
                <a:solidFill>
                  <a:srgbClr val="000000"/>
                </a:solidFill>
                <a:latin typeface="한컴돋움"/>
                <a:ea typeface="한컴돋움"/>
              </a:rPr>
              <a:t>자기인식의</a:t>
            </a:r>
            <a:r>
              <a:rPr lang="ko-KR" altLang="en-US" sz="1400" kern="0" spc="-60" dirty="0" smtClean="0">
                <a:solidFill>
                  <a:srgbClr val="000000"/>
                </a:solidFill>
                <a:latin typeface="한컴돋움"/>
                <a:ea typeface="한컴돋움"/>
              </a:rPr>
              <a:t> 관계</a:t>
            </a:r>
            <a:endParaRPr lang="ko-KR" altLang="en-US" sz="14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15542097" y="31493714"/>
            <a:ext cx="4281941" cy="389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170430" algn="l"/>
              </a:tabLst>
            </a:pPr>
            <a:r>
              <a:rPr lang="en-US" altLang="ko-KR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&lt;</a:t>
            </a:r>
            <a:r>
              <a:rPr lang="ko-KR" altLang="en-US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표</a:t>
            </a:r>
            <a:r>
              <a:rPr lang="en-US" altLang="ko-KR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3-6&gt; </a:t>
            </a:r>
            <a:r>
              <a:rPr lang="ko-KR" altLang="en-US" sz="1400" kern="0" spc="-60" dirty="0">
                <a:solidFill>
                  <a:srgbClr val="000000"/>
                </a:solidFill>
                <a:latin typeface="한컴돋움"/>
                <a:ea typeface="한컴돋움"/>
              </a:rPr>
              <a:t>참여 동기와 심리적 웰빙 학습주도성의 관계</a:t>
            </a:r>
            <a:endParaRPr lang="ko-KR" altLang="en-US" sz="14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</p:txBody>
      </p:sp>
      <p:sp>
        <p:nvSpPr>
          <p:cNvPr id="108" name="직사각형 107"/>
          <p:cNvSpPr/>
          <p:nvPr/>
        </p:nvSpPr>
        <p:spPr bwMode="auto">
          <a:xfrm>
            <a:off x="15534787" y="5745340"/>
            <a:ext cx="7049232" cy="4607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sz="1400" dirty="0"/>
              <a:t>&lt;</a:t>
            </a:r>
            <a:r>
              <a:rPr lang="ko-KR" altLang="en-US" sz="1400" dirty="0"/>
              <a:t>표</a:t>
            </a:r>
            <a:r>
              <a:rPr lang="en-US" altLang="ko-KR" sz="1400" dirty="0"/>
              <a:t>2-3&gt; </a:t>
            </a:r>
            <a:r>
              <a:rPr lang="ko-KR" altLang="en-US" sz="1400" dirty="0"/>
              <a:t>참여 시간에 따른 여가 스포츠 참여 동기의 차이</a:t>
            </a:r>
          </a:p>
          <a:p>
            <a:pPr algn="r"/>
            <a:r>
              <a:rPr lang="en-US" altLang="ko-KR" sz="1200" dirty="0"/>
              <a:t>a:30</a:t>
            </a:r>
            <a:r>
              <a:rPr lang="ko-KR" altLang="en-US" sz="1200" dirty="0"/>
              <a:t>분 미만 </a:t>
            </a:r>
            <a:r>
              <a:rPr lang="en-US" altLang="ko-KR" sz="1200" dirty="0"/>
              <a:t>,b:30-60</a:t>
            </a:r>
            <a:r>
              <a:rPr lang="ko-KR" altLang="en-US" sz="1200" dirty="0"/>
              <a:t>분 미만</a:t>
            </a:r>
            <a:r>
              <a:rPr lang="en-US" altLang="ko-KR" sz="1200" dirty="0"/>
              <a:t>, c:60~90</a:t>
            </a:r>
            <a:r>
              <a:rPr lang="ko-KR" altLang="en-US" sz="1200" dirty="0"/>
              <a:t>분 미만</a:t>
            </a:r>
            <a:r>
              <a:rPr lang="en-US" altLang="ko-KR" sz="1200" dirty="0"/>
              <a:t>, d:120</a:t>
            </a:r>
            <a:r>
              <a:rPr lang="ko-KR" altLang="en-US" sz="1200" dirty="0"/>
              <a:t>분 이상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109" name="직사각형 108"/>
          <p:cNvSpPr/>
          <p:nvPr/>
        </p:nvSpPr>
        <p:spPr bwMode="auto">
          <a:xfrm>
            <a:off x="22769526" y="5745340"/>
            <a:ext cx="7049232" cy="4607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atinLnBrk="1"/>
            <a:r>
              <a:rPr lang="en-US" altLang="ko-KR" sz="1400" dirty="0"/>
              <a:t>&lt;</a:t>
            </a:r>
            <a:r>
              <a:rPr lang="ko-KR" altLang="en-US" sz="1400" dirty="0"/>
              <a:t>표 </a:t>
            </a:r>
            <a:r>
              <a:rPr lang="en-US" altLang="ko-KR" sz="1400" dirty="0"/>
              <a:t>2-4&gt; </a:t>
            </a:r>
            <a:r>
              <a:rPr lang="ko-KR" altLang="en-US" sz="1400" dirty="0"/>
              <a:t>참여 기간에 따른 여가 스포츠 참여 동기의 차이</a:t>
            </a:r>
          </a:p>
          <a:p>
            <a:pPr algn="r"/>
            <a:r>
              <a:rPr lang="en-US" altLang="ko-KR" sz="1200" b="0" dirty="0"/>
              <a:t>a:1</a:t>
            </a:r>
            <a:r>
              <a:rPr lang="ko-KR" altLang="en-US" sz="1200" b="0" dirty="0"/>
              <a:t>개월 미만</a:t>
            </a:r>
            <a:r>
              <a:rPr lang="en-US" altLang="ko-KR" sz="1200" b="0" dirty="0"/>
              <a:t>,b:1~3</a:t>
            </a:r>
            <a:r>
              <a:rPr lang="ko-KR" altLang="en-US" sz="1200" b="0" dirty="0"/>
              <a:t>개월 미만</a:t>
            </a:r>
            <a:r>
              <a:rPr lang="en-US" altLang="ko-KR" sz="1200" b="0" dirty="0"/>
              <a:t>,c:3~6</a:t>
            </a:r>
            <a:r>
              <a:rPr lang="ko-KR" altLang="en-US" sz="1200" b="0" dirty="0"/>
              <a:t>개월 미만</a:t>
            </a:r>
            <a:r>
              <a:rPr lang="en-US" altLang="ko-KR" sz="1200" b="0" dirty="0"/>
              <a:t>, d:6~12</a:t>
            </a:r>
            <a:r>
              <a:rPr lang="ko-KR" altLang="en-US" sz="1200" b="0" dirty="0"/>
              <a:t>개월 미만</a:t>
            </a:r>
            <a:r>
              <a:rPr lang="en-US" altLang="ko-KR" sz="1200" b="0" dirty="0"/>
              <a:t>,e:12</a:t>
            </a:r>
            <a:r>
              <a:rPr lang="ko-KR" altLang="en-US" sz="1200" b="0" dirty="0"/>
              <a:t>개월 이상</a:t>
            </a:r>
          </a:p>
          <a:p>
            <a:pPr marL="0" marR="0" indent="0" algn="l" defTabSz="12112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7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390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12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112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7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E9"/>
    </a:lt1>
    <a:dk2>
      <a:srgbClr val="808000"/>
    </a:dk2>
    <a:lt2>
      <a:srgbClr val="666633"/>
    </a:lt2>
    <a:accent1>
      <a:srgbClr val="339933"/>
    </a:accent1>
    <a:accent2>
      <a:srgbClr val="800000"/>
    </a:accent2>
    <a:accent3>
      <a:srgbClr val="FFFFF2"/>
    </a:accent3>
    <a:accent4>
      <a:srgbClr val="000000"/>
    </a:accent4>
    <a:accent5>
      <a:srgbClr val="ADCAAD"/>
    </a:accent5>
    <a:accent6>
      <a:srgbClr val="730000"/>
    </a:accent6>
    <a:hlink>
      <a:srgbClr val="0033CC"/>
    </a:hlink>
    <a:folHlink>
      <a:srgbClr val="FFCC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30741</TotalTime>
  <Words>2065</Words>
  <Application>Microsoft Office PowerPoint</Application>
  <PresentationFormat>사용자 지정</PresentationFormat>
  <Paragraphs>1142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6" baseType="lpstr">
      <vt:lpstr>HY견고딕</vt:lpstr>
      <vt:lpstr>HY견명조</vt:lpstr>
      <vt:lpstr>MS PGothic</vt:lpstr>
      <vt:lpstr>SimSun</vt:lpstr>
      <vt:lpstr>굴림</vt:lpstr>
      <vt:lpstr>맑은 고딕</vt:lpstr>
      <vt:lpstr>한양신명조</vt:lpstr>
      <vt:lpstr>한컴돋움</vt:lpstr>
      <vt:lpstr>함초롬돋움</vt:lpstr>
      <vt:lpstr>함초롬바탕</vt:lpstr>
      <vt:lpstr>휴먼명조</vt:lpstr>
      <vt:lpstr>Arial</vt:lpstr>
      <vt:lpstr>Calibri</vt:lpstr>
      <vt:lpstr>Times New Roman</vt:lpstr>
      <vt:lpstr>Blank Presentation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john</dc:creator>
  <cp:lastModifiedBy>User</cp:lastModifiedBy>
  <cp:revision>979</cp:revision>
  <cp:lastPrinted>2014-10-14T07:35:38Z</cp:lastPrinted>
  <dcterms:created xsi:type="dcterms:W3CDTF">2009-02-06T19:58:43Z</dcterms:created>
  <dcterms:modified xsi:type="dcterms:W3CDTF">2021-01-24T14:28:07Z</dcterms:modified>
</cp:coreProperties>
</file>