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93E7A-AF22-4FC3-B765-48CB974450CE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9A4B8-F1D5-4F36-B455-DC6316FA4A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9A4B8-F1D5-4F36-B455-DC6316FA4AE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sz="1200" dirty="0" smtClean="0"/>
              <a:t>http://gorod.tomsk.ru/index-1210483249.php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9A4B8-F1D5-4F36-B455-DC6316FA4AE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9A4B8-F1D5-4F36-B455-DC6316FA4AE4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3F16F-0D26-4048-912B-53CACBB28614}" type="datetimeFigureOut">
              <a:rPr lang="ko-KR" altLang="en-US" smtClean="0"/>
              <a:pPr/>
              <a:t>2012-02-22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F9842-5018-42A5-8833-49897AE642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러시아 북동지역 원주민의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전통적 사후 세계 관념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694928"/>
          </a:xfrm>
        </p:spPr>
        <p:txBody>
          <a:bodyPr/>
          <a:lstStyle/>
          <a:p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목각파임B" pitchFamily="18" charset="-127"/>
                <a:ea typeface="HY목각파임B" pitchFamily="18" charset="-127"/>
              </a:rPr>
              <a:t>-</a:t>
            </a:r>
            <a:r>
              <a:rPr lang="ko-KR" alt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목각파임B" pitchFamily="18" charset="-127"/>
                <a:ea typeface="HY목각파임B" pitchFamily="18" charset="-127"/>
              </a:rPr>
              <a:t>축치</a:t>
            </a:r>
            <a:r>
              <a:rPr lang="en-US" altLang="ko-K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목각파임B" pitchFamily="18" charset="-127"/>
                <a:ea typeface="HY목각파임B" pitchFamily="18" charset="-127"/>
              </a:rPr>
              <a:t>-</a:t>
            </a:r>
            <a:endParaRPr lang="ko-KR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목각파임B" pitchFamily="18" charset="-127"/>
              <a:ea typeface="HY목각파임B" pitchFamily="18" charset="-127"/>
            </a:endParaRPr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2627784" y="5733256"/>
            <a:ext cx="6400800" cy="694928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j-lt"/>
                <a:ea typeface="HY목각파임B" pitchFamily="18" charset="-127"/>
                <a:cs typeface="+mn-cs"/>
              </a:rPr>
              <a:t>2012.02.23</a:t>
            </a: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3200" b="1" dirty="0" smtClean="0">
                <a:latin typeface="+mj-lt"/>
                <a:ea typeface="HY목각파임B" pitchFamily="18" charset="-127"/>
              </a:rPr>
              <a:t>러시아연구소 </a:t>
            </a:r>
            <a:r>
              <a:rPr lang="ko-KR" altLang="en-US" sz="3200" b="1" dirty="0" err="1" smtClean="0">
                <a:latin typeface="+mj-lt"/>
                <a:ea typeface="HY목각파임B" pitchFamily="18" charset="-127"/>
              </a:rPr>
              <a:t>콜로키엄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j-lt"/>
              <a:ea typeface="HY목각파임B" pitchFamily="18" charset="-127"/>
              <a:cs typeface="+mn-cs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3200" b="1" dirty="0" smtClean="0">
                <a:latin typeface="+mj-ea"/>
                <a:ea typeface="+mj-ea"/>
              </a:rPr>
              <a:t>김민</a:t>
            </a:r>
            <a:r>
              <a:rPr lang="ko-KR" altLang="en-US" sz="3200" b="1" dirty="0">
                <a:latin typeface="+mj-ea"/>
                <a:ea typeface="+mj-ea"/>
              </a:rPr>
              <a:t>수</a:t>
            </a:r>
            <a:endParaRPr kumimoji="0" lang="ko-KR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75656" y="5367338"/>
            <a:ext cx="6336704" cy="804862"/>
          </a:xfrm>
        </p:spPr>
        <p:txBody>
          <a:bodyPr/>
          <a:lstStyle/>
          <a:p>
            <a:r>
              <a:rPr lang="en-US" altLang="ko-KR" dirty="0" smtClean="0"/>
              <a:t>-</a:t>
            </a:r>
            <a:r>
              <a:rPr lang="ko-KR" altLang="en-US" dirty="0" smtClean="0"/>
              <a:t>망자의 친척과 친구들이 트랙터 짐칸에 시신과 나란히 앉아 이동하고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23554" name="Picture 2" descr="http://gorod.tomsk.ru/i/u/5901/1210115510_9378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33" r="533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67544" y="5085184"/>
            <a:ext cx="8352928" cy="936104"/>
          </a:xfrm>
        </p:spPr>
        <p:txBody>
          <a:bodyPr/>
          <a:lstStyle/>
          <a:p>
            <a:r>
              <a:rPr lang="en-US" altLang="ko-KR" dirty="0" smtClean="0"/>
              <a:t>-</a:t>
            </a:r>
            <a:r>
              <a:rPr lang="ko-KR" altLang="en-US" dirty="0" smtClean="0"/>
              <a:t>화장 장소인 </a:t>
            </a:r>
            <a:r>
              <a:rPr lang="ko-KR" altLang="en-US" dirty="0" err="1" smtClean="0"/>
              <a:t>샤만카</a:t>
            </a:r>
            <a:r>
              <a:rPr lang="ko-KR" altLang="en-US" dirty="0" smtClean="0"/>
              <a:t> 산에 도착하여 </a:t>
            </a:r>
            <a:r>
              <a:rPr lang="en-US" altLang="ko-KR" dirty="0" smtClean="0"/>
              <a:t>‘</a:t>
            </a:r>
            <a:r>
              <a:rPr lang="ko-KR" altLang="en-US" dirty="0" err="1" smtClean="0"/>
              <a:t>무호모르</a:t>
            </a:r>
            <a:r>
              <a:rPr lang="en-US" altLang="ko-KR" dirty="0" smtClean="0"/>
              <a:t>’ </a:t>
            </a:r>
            <a:r>
              <a:rPr lang="ko-KR" altLang="en-US" dirty="0" smtClean="0"/>
              <a:t>버섯을 나누어 먹는다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-</a:t>
            </a:r>
            <a:r>
              <a:rPr lang="ko-KR" altLang="en-US" dirty="0" err="1" smtClean="0"/>
              <a:t>축치족은</a:t>
            </a:r>
            <a:r>
              <a:rPr lang="ko-KR" altLang="en-US" dirty="0" smtClean="0"/>
              <a:t> 미국인에게도 러시아인에게도 진 적이 없지만 보드카에는 졌다고 농담한다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그들은 </a:t>
            </a:r>
            <a:r>
              <a:rPr lang="en-US" altLang="ko-KR" dirty="0" smtClean="0"/>
              <a:t>‘</a:t>
            </a:r>
            <a:r>
              <a:rPr lang="ko-KR" altLang="en-US" dirty="0" err="1" smtClean="0"/>
              <a:t>무호모르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를 자신들의 마약이라고 말한다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너무 많이 먹고 죽는 일도 발생한다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pic>
        <p:nvPicPr>
          <p:cNvPr id="24578" name="Picture 2" descr="http://gorod.tomsk.ru/i/u/5901/1210115578_9379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33" r="5333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24580" name="AutoShape 4" descr="data:image/jpeg;base64,/9j/4AAQSkZJRgABAQAAAQABAAD/2wCEAAkGBhMSERQUExIWFRUWFx4aFxgXGCAfIBgfGhoiHyEdIR4eHCYgHRskHh4aHzAiIygrLC0sIB8xODAqNyYsLCkBCQoKDgwOGg8PGi4kHyQsLCwsMCwsLCwsKiksLCwpLCwqLCwpLCwsLCwsLCwsLCwsLCwsLCwsLCwsLCwsLCwsLP/AABEIAJwA8AMBIgACEQEDEQH/xAAcAAACAwEBAQEAAAAAAAAAAAAEBQIDBgcBAAj/xAA/EAACAQMDAwIEAwYEBQMFAAABAhEDEiEABDEFIkETUQYyYXFCgZEHFCOhsdFSYsHwFTOC4fFyssIWFzRDU//EABoBAAMBAQEBAAAAAAAAAAAAAAECAwQABQb/xAAuEQACAgIBAwMDAwMFAAAAAAAAAQIRAyESIjFBBBNRYXGBMqHwBRTRFTNCkcH/2gAMAwEAAhEDEQA/AOj7XpxuDUyKa009KmiKvacF4LYuLQDj8H10QuyIrO+Wt8s5IUW4lCAueZBkSPA0H0HfNW26NTqCnTN1rMsuyTcoCyVWFIGbjA4WdB9a69ttt/8AkTVYNNNXBJqtgKBeBTDBjJYQFETExrzUl2GsR9W+IQx3FGkju7gIFRbzWFiipUuCkWpTFhi6WMwZAOH6V1tuk74uv8Wg93yBlRxAJVC0/IWWDMiQDk63vSN5Sreu+4rirVdVBp7RS9OgqcEORaIJLQTaSskNGEu/6P8Av2wCQiiipp0A1SwoUJF5pIj1A7QQabQqjzjFYpITubTpNU9QRah3RsYA+lt2NO0NJF7/APOYj3/hg+B7hfFdXbdN2zU6aUfUrqyrRslqxblnZ3LemPxFjxAGuc/DXxfU9D91eu9JqEimUQEhVJui1DUdhkqoZFibmjDPau8NQmpS2wuFeTXcivUijTbLqremzRmDUWJEKFE6Z/UKOedU+GzRZPTrU64ZVv8ARJZUYkytwBDBbeQfMjAnW4/Zx8UBT+7PYA9Qqrt+En5UyYtYiPv99aCvtTWQ7uu91Gn3I28qBlaM3rtqYSmzPhV74KwcliNci3wWnXqqjgoSbDBUcBhhyWAzAkknBkzrpLmqO/Sz9SdN21VVHq1BUaObQCD5yDBH5D+0127Ccgk5yIn7+Pz1zX9mn7TRW9Ha12IeLKdSZvIwA0j5uYbz5+vQN31M01d3ZAiC4vJ4B7u3zaIyDziMRoNxS3egoH6pXqKyChJuqEVJyASv2m1TBIUj+uhq/QHBZyajEmxKdNyKapHlSRzGRP09zpn0isCg4a4XypkQ2Rkx+EjgRo+puFWLiBPE+Z1JQjkjyk6/8C9CrpGxqU6aB17lVRhz4wASckqoEnhjJjV1fdKHtNVabMQFki5h/lBPuYkA+2h/ij4h/c6a1Sl6eoqOAwBAcwGE8wfHtrifX2ap1Ku61WqKtVyaaCoSRExeilZ4JK8LORnVaUFxj4B9TpfVevbY11NauLZM0/ntURa0oDguBIzz9Nauj1qgys3q0+z5+4Gwnwc4b6c/TXCKOzqGsgqFlrZNW9HS0BZBgG6IDQEUnEYgaGO9b1KiszTDVLHqsq04kkmTczKzGAWm425mNTg2m2gHVviL4zCqBtqtGmSwuNQ9zAkCKdOQSTMyRHIALcc96/8AtR3wKCluAqWhCygQzAkmLhdMQpnz9xpJsN/6j0i23TsDMGVZIslgWYiAZAiIGcjOoPuxeGm4xLQFIJtJPALSBmRBJH5kq07YX2NF0v403jZvarQwVZpNx4iSwtAMk3ccZxre9Jbd7/bIxdfSIxDZdgYuujFIAYAEkmeBGuOf8eZrWNVqlMmMC4c5BSVHniQDOCMx0ro/WK4pq1CjV223MQ1QKWYR8wEimuMy3bAkL7pJJO2Tk6VML+K6dbb0DZTtCKQKioWpocdxAW6eSWIK+5xrA9Y+KSFaBSZwQRVokA5ObgcwREDIjznPXKXUHWgxpENXYSrZYVGC9twMRdFvaQRyIjXP9z8C7iuorUkpfvJZzVoeoQiXMTKN4WCAUM+M+NBLH8irHFmF6j1OnuCHmKq0yKgeB6igyIjBYcHAkAEDnRtGqrpTSRct8YBOQrAE/wCAyefaRzGvOsfC9WhWajXoBXtvuFzKUAljcCoNgunBAjNuh69REsFK1pUNU+gJBgk8CbZHuLQTzqjjdJDuXDSGdUik5e25lHCG4AEA/h7WnBgDHvzpfuesNcWYtxBZjEQJhQZBEgSI5HjjQCdYILB3tUyBBnumbvynA5E4jB1cd3SIRxcwRflaHYHPMAHgXXT4A8DTRxpPaIttvbPBu3JEnleByQYM9igkkgTPMR76s3HU3YiC05tLqFgCPMQ47QcRGZu51HYdL9djFQIqrJPcQZM4ETzyTzBGNEde2dKjTBBPe0GSB6h+ZmZfaYET2yDJPNOCZLmr4glHrzpBvYwAAxJCwc2AZuiOYzGY8vfh34nrIzsjtaIZwKgE2cD8yWXuERiDEnImspxcApI58ScgtEnGDnP5aIBIceZ+V5Jx9AxJQ5ADRxoPHH4KpHVOp7uvQE+o9N3SmiLfNRyJBtSmfkBMSzmCLbWMHQmx2dQO9bc1lpshctVrEO4phhSAFMStLljyxkAY5Ny7xXcMoq7iogPpu+KlSocFyqQUpqkqgLKGJaBywI6XsKFbc0q26c1FdQtOgCWM2ypelTDC4gliBaqGctyIu6pssgfZ9bbdVGMV93QpM3e59OizSIdpEAAxbRVWOA0SQobUvheuGRau6/g1SSm3oq9IVGaSS9hVwokEs3gAWiQNM+q/Ee1pVFVR/wAlhCenbTptBgAtYgqMJ5btBkDJnylXd3DIaj1KwtapLBVVXABDIQAoDT2KbyZuUZ0v2Go5t8dfC9TpO62+6pinbcItDQGQTJVpgETgMflkmTOnJ+LW3NNaq2UkUl3CoWJeqwDK4PZwpYFr5BQkfhGo2XwitepUbcerUWq9RL3IBdUZSgaGBNKFdQvmSfIOuZbnfP0zfVxRVv3VnKMpa4EDEXeIN1jmGx7g6o7cenuPBqL32Hpq1PVT0z3ByQ1RVALuXZQGE2EoT2rCksFMxIy3xXsKtVKe9YkglaZnBBAhfYNABWFyLVLAXDXUeg7OluqgZbnoOxqMhpwlZrTxc5KoricCC5UT2DV3xT0SpW229pQrVbVFINlmWVdZ8Fx3IrCMCDPISMqpsfJPna8HMtv8JMm2o9QouWo1FJrKCbqRQkMO0ZRuJ8AwZwdar9n/AO05ajHb7u03iErMAItyqPI+SZhvHnwdT/Yv1D1KW62ZIAAuCtkhKgte2QQRdaYP+ITOkHxT+ySttlLUGNcKe6nb/EAzDAfjUqIMCZuwQMO2pSakv8EaraO09C2YRAO1fTZ6Ygz2hzaPpAgQdLfiT4m3NLdU6O32bVlAuq1GIpoAeFFRxbdgyOeBiTHKvgP9qb7SmaVYerTyyMT3Kx4k5LKcDyR4njW2+Kfinp1OilSntP3394cAmkCVZyIhmI/5ngIe+CcAaEMXG4pa7jNmc+N97t0q1PUG63JSSS25pBQS1oU2qWUoy9uLiZnAznOl7hkoE2lKVGn6ZamRTaq1UkC+FY1FUgiAR3KY5jR/XqlOkoJo06Kllf0BWNa0TALEMpV47QqlgRJxaCymq23NOojMXZgBRsZh6SU2wQCuQ5aoY8SOSctFaFtsH6ZVpOpNUFhTQzdJwWtESJViY7jyPAtyG9cSLeQQozK3fNHv3ZzPviDq/bbd1X06YtLEP2/NaoIUkNhQJJloBnxiNt8HfBdB3LMrG38Bu9K6I57bgqzkZMnxoy6dgsh8L/Aor02ZxUKtCLYWAEkfKSGUgri4HxznW42Pw907ZUmnbo5gm5lDs8HGSJkHOAOCffQlLf0NulRabzVjtoqQXkLwlOlaIEiYiIJJJ1X8Q/EW3Wq6PXpn0kpIole+oxcumX7XAVDc0WzkmcxjKTVhwpSl1dgHd1tstd6lHbUqVZO09guABEWXi0TIJ7Zjzr3cddNx/jeARcQASTACi0ANjjxaYwJ0Nt95TfNNw4DMTY1wLCe6VIJAkgOLRkSff7bqArMrAPcFBEZAEwcHGBzmY++s0oyf6j3scMUUuFDHYdX3D3FHYQYBLIbz5jJMjiDH0nnRJr1hk3MRFwaRJgjgARwTH/nSZa9swokraJI7BOQC0tBMHnI5A1I9ZWIIaWJkhhkj85gjzGQMYGptcfBTh51+wZut9VI7ERw2Spm0XMVIAN0MRd2kRk85Ght90ahWuNShTJKwWEyRPujLj6nxpV1n4ie6nUpVGFuWGCrz5MZ8gH744MsT8Y0a1FktCypyGuQYzIUFhGYm3nzqkVJq4mPNlx424zV/ft+DDdc+CX25Y0balNh8hALCeCMC8zjEGImRnTjpnRtnQptTr02NS1e4hXE4nysp7AQT7knQPX+uCkpoobmcQikgEMwUTPiPcmPaJOl+2rb1o9evcAIhWSR7CSjc/wDfMa9LHyrq8HheqlGXGUHVjEdSpAtbRFN3MBFU95ppiFDH5iwEzyPYaB3HQqjBa++rC1SB6SQ0zwiwIU8YEwASY1WOuigBCF6puAL4tEAtdacLcSRAlhHAIULqlfeVKgp1ajFLyGtgBZEMoEAjAiPA9tUiQjCS6v3Bt26XwiE+YYRPBm03Egz83n28a0y/A7ja1a+4rW1Y9QUTIIVVJIf/AAMyiLRlRE8wA9/TrNY9E96sFRQssx5A/wDSoCkAexOI0y3+6rigxrKpV2BrpRqy4QQWCyDGeTJgfnrpXYFluKo16dS21CkqUadKqtO6mzPTuQMxzJWnNarAVyiC4gD5VBOp9N65NL00kIthlo+UrirVVKgVabG0wXA+a6621Rujb6ntA1QIPVDenTaqRNMEECbVkKLbyQFBBiTgaL227dXZENKsEdQES5jB7CahRSGUmSVCn5lAChRGFqo0v+zWpoZdN6aj1mqNZVCvaAQHQIFWW7YphjcyAKow7QDnWi6hvTRR65LU1KgL2eowbi2xDbnHLZYxPGscm/221q19xXDuSU9NDAVXZTcoN3cO1gBwIPMXar+MvjxgKK0qhoKykvT7VaSJ7iZWADPaxkMuCSNNjVPuNKVJs2XXaYFN3qVKxNNg3phxLCBNoUSDaWGPvI5GX3fTKe+oLtvUZzRS70lIU1AIBclhba2DTgWg2uZBFovTt56wAo1A1IBTVrO7h3NMw4Z4vFMSGVSFNpnga92i0Kmwt/eEoPShr1ZFZ7R85mW9NmKC0EMbR9tN2ezud9jI/D3xTW6JuLGYV9uwgMJEx3QJBsdbu+n7kzkDXRN38YUqi066VqAVwKdcMTaBIKi5kEAkuAWWCGYyPHNfiTpRq0jToVzWFRrirqAxdFkFElnEreC5gsQoOATrMfu3oIJqoXKza02gXASAMEkSJb8MkZt1WWNTQsZo0/UD/wAI6qpp1G9CoJR6RUkU6pIZATcO1pAmT2gjnW+670JnQVkq0aSqGYtR/iVSpUAlqzSWZYkBbZb8QMHXGF7g9R0kpkwWiWIWAMd2RkHwfaNNeg9VoF0b0iFCupS1CT2qouYiSCpIkCQYj20uTG2qG513Rr//ALdbPdD09vS3O3rK4RjN4AKg+oQ9soQSQVZTEyJhTk+s/s+3OzqWGtSbPc1OpJA92XDDnAP19jrQLUdQ1UbqtSWIAvKgLAhFA4W1bZIOJPudZatULz6QCzksskknAxBILGRODzOujaVM5ZIy7Iv2PTxTYJ/zXtspoisb2UmCI9jcIgg90++vv+FOZaoxUup/hoP4rjmXyTTTgxgwRgTr6tvBtQFo1KhqPTNIimcYMELBJa4qJUEj3JmBTtD6tR1KNVdlAFKm2FIj5mIKjhgApuBt7gNOkOvqFdLCEGkTZSHcy01BaqRkXswFNRhhLEwJyfm0xpfE7kVFoOKFMx2oSwm0kqrHg4yYxOIAk5nqu23TV622ai6mme6jRF1toBEkXEjgliTPJOlG53DK0EMrE/K0i2ffjMe+meOwasendFgC5W1iGZUXhQC0Ce4nkkjzEzB0to0qtWoKNGkxdo7bRcSSSsLHOfPjOANDbTr1dBUWmxBq/OyjvIb8M8hT7D310X9j/SZq3Ip9QBrqjLIoqYEJi16jGRJNqgMCpk6Ncdits6T8CfB9TabNUqADcVAGr1MMTBxTk/hCwsDA7o5nTgdHX02WpTV34LMJkw0EsQCWtJlgMH+Rm86qm2phql5AZVLEAk3MFuPsJM+MAwPGsb1P4qr0etLtqndSq0waS/KAVkkhvx1DGeB8oHvqU1FnXQs3/UaFenVWhSFNqRYP22FWVolc3PTIYT4HaYFwnNGhU9VFCtULEiy+27tJ+YzaBhpOBGdbKpulr1t5XsJFOaYIILmxhChVHysfUImSQo5uAGa+JWACOy4HcQwYAgZIbAa0iQRHE6hxt2csj+Tn3Ueu1KjhKbMjXQ0lQBAAyfe68kzHygcSWFHpCqLqtY3CO9ntAI9rc/rP2zpQ/UqJG3RgwUENWCMMktJhjx2QsEwpUHOde7rqAeiu3qIqLQcqKlovsuYhTwWYkn6YGBBOtsUl4Eyc5KuToI2h277s1A4eAzNcIDMM3gHxySD+kYHu8+J1V2FNQyAYJkSZzH09vPOg6dHZqMuQffuJ/IAAT9/5as6Y1FUZiivJ7Ji76gBpXnwBOdU7GVqMttN/Ad04HcOKzN6dnNpgkyIUn6e40b1Cs25d1n1Kgt7lIBLD8TMuAYyzY/XVPRulCqxdiEBuBWYMT3c9o54IMHgiJDQdEo0oFOutNmiCziCFOSLYznwT40jaJTl4T/HgFSm9Cqk1u9JYqoBAuEZMzJzwvAGc6E6h1g0mpnLs0kxyB5POZz+mhatEruioc1WcdwtiLT+cARB5gTOr32dRVes1pVIJYD5VmBaI7uePHJ+vHe31rl2o6B1Co7vChKsAkqxcCM9rqrfPCqAnAskGZkjp2zqK0GiEqtHdTYXYYLUUhmvMqTULHJYEnPOVO+U1qVpdS6rNgiw3QGGcfQ/eBGpDrNRAjbemGAmmFdQWJHcSfxRHzNIBJImDAw+1KrRpjkrTNN1SqtNy1ZA6FmVqaNDk0mBVjcFZCqCmq/igDwTrP/Fe03Pqqjsjr81IWguoq5gkuQrH3Ezjxpl0zru7am9RqtMutVCEesqEmTcStIXLKvFxJMoABEDWOqfF24qPUlVasMXlizIFOAJmbYic/U5GqYccou2Uk+SqLHnXOkDZ0aasZse0mmSrVOxWbBWDBPzFjOIA1V0/q7pUoAJUYqStO625wZUWm0wZZ5m4SRgKsaoo7nd7pYrdhCjueWIaoFNxu5dlAn6H30x+EfTYVjSKgo4TuYXd5IuL4uc4GBbaG8AgPwpdQccFkycE/j8EX+FRBatXaocNZTJCUVYi26pKGpUKkAARPd7aiaVKXPo0goPdak2/htDPLRIJkkFo7eNN6mxUlYS6SRCsQr8z+IRA7gwYDEnmdJqS96M55PdIUrgC25DAKgwS7SPMSO6Ept9z6bF6THjTUVsnU6o91xVTUHae1IVxK2RDKQqyVmIBiQGWV9H0lmKNKOZsIa27DGIgnEFp5zcDi6izIhJRWbA7pPpCTysC28tiT3CQQZ1TQrKpU2AZQYzlVIug4MzBXAGOSJC8l4YZYUk3KKoIq7WjUt9SlcByAW/EJCgTDvJUwJNoEhbSNB/uFMtZm1UIAUqfykAAjmYzHvE6M2u3PYQpgG8BRkBfmt8eIyGEAeZBofdRiyFVjBJiCRBxMfXiZ/TRv4Zh9Rggqio/Xs+33QZ0Hp1TbulVKtIwAyIaclQCT3MzKFJ8AEzdMZ1VRo06LuHp7l3LNcrF5quZBLC5ACDPdBAkxMaGXcgkEyygjk+IPBgxzxGNNuqG+hacFSGUEwQyiFxJtGGJWD2mJGBqvuOLSfkwv08c0JThcafZ+aAz1SrRJWjFKrunX1GrkMVPljiX5mW8550oX4YpPVWo7vWDOVdTKs5j5lOCbifbwQPfV+yrEXUgMn5+yWYniYBYkcx7z4zq+afogBokkkAQxbgEkKWJHjMTPAnVrZ5bk4Og9PhyilUU023bxU9Go15px3KWYEiZM8G0c66jt94tNVo01SkgtApUlmyGK9zXBRzT47pnB8cYPV6bVvSNSsVX5S1NVvcgFwAeBdwDcYPjGndXrNa31Fck2MKd5yIwigCAEGT+QGSSdI1Ibm4OmPfjbq6PtOo0lZy1Hc0qS9xF7OFlTOKgBDm2fwiYAE4/p1bbeud3uazVaxYijQp3MwtwgLRB7SAIMkkGM6W0OqmhTalu1qOHZXhI/iFQ3NSZXNRmMCcDIB1fsev0Kc1ztx69Osnp0U9SBTUFmdqkyWLLBLH3gAEkFx1VF6UjV/BnW2O63W3pAJSVDUC1FDPTdAiG4rFwNzDx7g+4Pxx1R1H8SqShYXWooPe2T/bIxjV37O9/WqPXm5aT0KjhTPdNWmisR/im8lpMktmZ1D4h6SN1WXbl1pipi9uEiTcePbidN4B/yRzLfdJZWcKVYKRba4YkOJUYzhecC04MEgGvedOqUmsLXNCsLTIN4mZ/Qa1nwhs6lHqFKsQzsXdEuBYg2lO4QSSlysR7cxoD482VKluCKRY9ilr2Jhn7iVMCUMgj6EZzp+fVxK2Ien9JNZwJCqTlmIUDExLEAmPAz9NazY9M/cqlV7TWNNJEwoUMCZkyQcYwCc44nK9DYiqr4K0u+GJAx9vcxgc8aZP8SuwqrYriqJqSSCW95J/Pj29tM02QyqUnS7D/AHvx3SNi0rwrIb7gsqbYAGCJLdxYz4A4Os0tatUa+qS0n8Rz9SB/4Ggenjum31DEDMQT5J0Z69WLhQa3yYYifeYjRSSElDjqKG6URcClVmLJBGcS3iftnJGZkSQJbjqFRaTqyCmCvZBMkAy2eDmR9CCNB7nZE1bgYgAAGQVMAkYgyDInzz9h93tDRIZjJaZ9+eT7TOg06JdLe3vX7GrDmiUpO9OnUQYYkwoPJVfmYwTmAFzHjVNXdooWozgIzQW7yq+SRDF+eOfaDzpb1jZ2qzM17pEmcknwZyTkCDmCsYOLB0+vXsWoBTQZabYhlEsIzJGYgBceOQqoEou+UvyX7nqj1hZtWcgEwFgduBkyPpiYz51Ab793o+iduEZv4j1u31DdhflmxR5UkSSZ06pPTZjQ2tAMSuWOQQqnPMkROTA+k857c9BqVGRlpd1RQe6VVQJkuxhAIWTPgE+NFjYcm+Isq9RrimyIZVibzJFhIyhuPbIWMkyBA9tMvg7dCghcs49SUIAmQsEQsGTkgfcgwDOvdn0irUqPSwAFBviEaxiodWGXp4IUg5kHUtrtaibhkDylIemhI5kc4Pb5bmePfRrkqLSy8P0afc1FHrm3qU0a4C9TIlWPbgzSuLLkqIJjJjiNExdKLV+cnAmWj5ZT2JPaeJM++s4z00SCgP8A6rDk5EkifYe8mNIqnUfTJpobFBkWDkgH3JwZ/EfynAhLDvR6npv6tOSqSN9VZWIuNKnIY4UkXQVAtIMRx24EzBK6Q1XZTbbiJ+4z9YPBj3+vGgqO9e9ACHJZcGxrriBGBkR5z49idbHqXQVpk9nB9pwvn7ACZ1ly4q7noQ/qcY6oVJuyikQpW4sIaSoCjJ7flEwWzkMBxOk1bcsSTbdJ88fTGrusipdTWnUIJzaoBLjwQs8HOfoMHSK2oJDLVd1wyFGFpaMcRJ48YBycarixRatmL1XrZzjWO0FHesgNxJ9vMkcyPqI8aKodTupPbJaofTAMC0MOSeJgkyYGNZutJItAJgtJ5i32nMfz9tM6RUUaYUMhN11RcTAiOZM4McauscYuzz8mXJKChJ6/ncKNNmRiqqiT6dzMbjAAiflP2UREc40N+8+lKvUFcW93p1OyCBAYiASBi0H6HiNUbDprM2Za3yxlYzwCIPuBzPiMiHUkgGmwUsGktJOIjGR2nBBHP8tMR1dBnS9vTZ1qLTAHABBgT7E8EAE/z096nWRmp01q1Ge2FRWUU0IwCzsGX/pQH9dIun75iaSNTNdg1iSCVyBi0QS9se+LeRrT7ijVqUvRKUxC3Or10UJmR3ZtAIGPBx50r+pN45uXaxJ8RbFUT533DBcvAsAhZCqQCrhr5P8AhAxkkBfxhTLU0Ih4AJtMnAIWRMGMgm3AYRBPv/DLqpoIUvI7mosCoGZBZgI+059xxpu+9obZWCqvrfKAzZPaDJczCwffnH10UvkZZOOqthP7NviNaL7inuFCPUpqq1TgdjFirGY7hEH/AC/XR+9qrV3lMioLQ692CvcYJJntUBi92eBxyM7SrtVZFrKVPP8Ay/ESSYAkj5c/lydEDeKgdqW2eqiwKasGAAJEXjF18g2r4jjTNqqonLJPnpFnxN8XW3U0o2E1RVYkEMKliqYz4ZbieZx5Osr1XdvXZqr2Ak8DjP4QPAEfkMfTV7XEx6LIGBPeWJMHgSYJyBxnVe/6fVe6+pcFUsJGTzj24/7aKSLe5GOmynpu2NTsBhB3Ow5M4A/r/PTepsKSgKe0EtCyCWIAHnn2xGZ1mzUFNxaSYtJ8SQJP6GRoqvUbcVAYOCFUA5AGftzJn307FyQk5Xeg99p3uEY8gcwDjIJAmAJzr7c7llU3EKogQmJnxJMn7CANU7u5KgNMkwpLXGOcTJgzAH11RseoX1P4gUgiArCRk/Xgn30KJJNrk9r9xsm8LAuikBRIZowB5IP9DoCqtNhdLuzYZrjk/nyPv/LgR65hVCtAYmVHECP5ZjXm3dqoFtOEWBM+w4k/6e+i1bFguMeaNR0306zUlU1FYBqjOpi1VEDuacD3MwQBgknTU7mjTSaSqqqx7mUsWlfBaSSxwJBm04iDpItZKZqItQsqwxBOSy+0kXAnkD2BjVnxL1NlZSLbLpXMM7GQTHsB/wC7zOkUUSb5NRRJOsmXYKRPGJLDGOQbieZweIwNEbiuGQ+ob2Qm2mMxaAcljbi4cjEkAGdZ19yYhyJIwYyPvAIxj2kZ0U/UWSR3W2AAkgtALHgcXHMfroyCoNGjbfPVHqKyhyojkhgs8ElbSCW5EAkc40r3fUqFpkRaPlYDjyJGS3k/lnI0g2/W3QR6akGABBEHB5mPecZ51Tt73Zx6M5Zn7hz78wOTEZOuWiy9Ok3yDaPVR8zG0DiASxkTPIAjHd4/SbNr0+pWdFpBVVoCmZYkjEnADW5hjgZImNB9WrimSqURTUkfN3XW4FskwODH1+2tJ+zTbpTqNWqFleGRAcexMCJuOTyMA50knScjVhxRclFPTYw2Hw8u3dZdajJUDBg7AK04dTYZCmGNwJIi0RM31latdTctWYq7VYuIbBCVxAW4Ke0BjHskZLzebBhNNXZkqkFkQGQVPAlT3wIBBA4kwMqkWCx9P1GRQVUcqL4csDDisxtctSaZHIkkYlkbe2fTf28IR6EVV9oJYu91OqiAqHJvhZDBnDM7EKIRDGSDbwRN3065WuYANFtXuppRAUlEYQ1tM82r8jDnGm1LcItwVkCrBpCpF1QtJIPpoYrk2qyhwYEHEQd1Ddvet1NgVBFy9jmm3CQWa0EzLOLoMR7lyf4JrHNypGP3fSNvXc1ql6GRNqgCGVgk2qlzMVOVEFSCGEEaTP0lkqEQPTLEoxaRHNpgSWH+GPM8Z1u9vV7KvrVaZBe8JV9SoXaMYWA4H+Y/lrP9a6gEVSvcwUKwabYEjAH/AE/XnnB0IZuqrM/rfSx4Pp2vqJ9j0gEAipUi48EgZOec5xJIzGmO021FGYfMYN9R4JljxnEmTx+fOlO7+LqpEU6armJGfyE8D+3jRFXq9GjSim3q1XB7oJktksxjxPyjPvGt6PmpRyy/Iz21NKQY0lAsVpa7Nq5YCWyY/CDnHPijqHW6D1Si1t2aUAIECS1Ru0sad1sFYUiSWOSeBrMVpCKGa0ctjiYB7SAZgT406/8AoeoMlwylJUgMpDE4kMPAyYJnAB0rRv8ASyjii+T2yDdQq0me/b+m5Kv3LwaaAeOVMg28CYGlW12bVyzPJd5YC7uYSRnzIIODH2g6HrbwVKywQo4usCggcGwSBgAQPOm6bSnRpVCQCWtyVBb5uAxBsmCYUSRImMFkqIZGozfywnpdQUKNoZ3vCswBaGKSVEILiv1JjH20dT+IB/E/eLadIqPTFG5i7R7sZi2eYjAxrP8AT93VghFKFhBfPap8j3k4n6jTrb9NoUVC23uoGTgsXIOAJmPEe4OpyryZpUl17YL1ys9X01FNjEgO8jBHseAOS0AyBHGhN1sq0KvaQR+FTLARJP5nn+nhwHSoKi322ETDC7Hce4YtjHvIMxEG2tuadAFyCBxcCC7TxyRnyZ4+muUq0S9yUajX8+5hzTcVGUyrSZmRE8k4xjWr2Nam9M22rYflibABF5PknuPMD2POldfpRrOzr2ySTksYI8tOSefzPOND1un1LSWNqKBdHkmPY5jAycfrqqaNORxyqrpnnUN/RqUyLSHntaORdyTz8vj3GOdfdG6Wrqz1DgGAJifrjJziBpXXkn/eBwNaf4c6lVdGBMBAFWxFH37gJnj7zphsq9rF0sG6x0+xUVaUh+CMRH0nByMnx/KFbqHoIqekwIEScCff66N69u0pvTmGdTcymT4GCTj7ap3XVqVVGUEi4SA3g8x7eOR/LXJszq3GPKLaFrdWYVLyA/tcI8/Tz5+mvK/U2dlLDtUwFBysxxMkf08aP61vk9NKaKuGuyvGIAEcwMnxJPOpdI2iVJ9RFPaLVUNy3kmcCBM/7PV4NClHj7jQD07dDuJGYy39Bxn8/YeBo5OjVEamxcKCMQYgGQMxyffz4+vnWOhigq/xiSYgWWjGCQ3ELPnJnOeDemdRVaKS5Z2ksYm0EkAt9B+uTodxcjpc4eRVuVViUpIGVO0twWJwAGIE5kx5APgaZdQ3/p0VFGJ7eDyqr598gf6c6p39Ra1cU6fezQYUE3NER2+4xPtzoGltyy1e5Ft5BbLFjEA8wIM+BEzka6xow5pNlb9Sd6g9RxlrgFntIPIIGD486rfqdW5XUuHDFrp4aYkQBECBqbV0AIDiSOIMe3JyIGePb7a8Cs2Q449jiZIgkTmOf76BdJJ6Nz0r9okoE3dIKR+ML833XnPsBHtGNPKO8oVmc02yq3AI1tvtIFxAJ4GPuNckRwDg3MfFpPjjn29taT4F6olGpULKxNRIme1QrSZWMkwAM+/vqEvTwkzbH1+XHH5NypdVYIWysNDEAmZJIBgsRAaRyNBbz4jTYrcaatMqAVnNuYyADB5M/QZ1u+ldPRtupAUznDXASJHcMEgcx5n21h/jroqttKrMy07KiCmWPLnEfmDzwJBPvrO8XGaXgr/qmScWqSs591H4mq1Se4opEqqkifYE4Jj6R/cF6h9OWJJEwDMj6n3zgToKorEz54/MeNTepxJ8H/f1zraoRXZGLJOU9ydltYSSqiAD7jOff7GNTVgosiJySD+hgxBH5T+eg7yv+kcY14tacnOmEpjI9VsDhc3CP08+8+ddeoyaNNQLrlS0jzcoj9fr5B+muJLVg54+n15092/W9+9M0adV2phJtB4XAkCbvYEjxGmVeSM8V1QPtNiBu6isA4pM4AHBKkhY/wAs5+2i9t08s1JGLMVwI4/WPE8nwNM/hzphJao0zABJ/E0ZmfAED7nTpKAUm0RiIH6/bmP5am3WzNnz74oAfobG71KsU+e1jc3sDgCBniZxoTrVQ0kmSAbRkAFrcSI8xB4gRoun1asajowp0whMtluOIMckyPl4zpf6x3VUnMR5BIAGcGMrPtpfJHjKNOXZAXw+gVfUCyTIFw5PHPIGfH10R1GstWFNM4OSwifqByBHHmOdGbDbsKzFiRTpmAPDfn48kxzga867u0pqKjEXHCrE3HMs3+RQQAOSTnC6LTewblk13Yt221ZSVkEjgKMkAcSeD7mPz1BKn7wZcEJGFDeZ5P8AT8tKV3PZVJqOHYiAq9rAklpMi2DEAAzJ4jX21rstOUaCG/lz7Rz/AEPvp0jU8Equ9hzbFFqE2CAsxMxHJI+vjUuldQZEcIp7muwBAPtJ8RpXt6lzkuxyP1Pt7R/LGn3TNulZmpmpEDhR/wDKYB8RH0nmGOyRpVLYqNFQhZ8swJM5yZwP76qp9FdlVlKknMT/AK8aZ7LbUxVLC306ZZbmaf8Aq4gD++iaDU3uKt2gmcx4yYkc/wA40GxZ5pQvjf8APBHbUBWdUpi8BTcYxjLMR5UYjA5wcTpp1jeUaAHp+ojFSFqKoAYyCWJdZfJORBGIxrN9OowCpUw4iAGMgZJwcNicggRnnOprU1L0juTbhvTUNBJtALHnugDtBkHB0QzShJfGzHbvcu5/i1HdjHzGce4MmIwI8zqulvGVSBIIxIHI4z4kcg/fR3UumL61tI+ots4yRPjGCf08a8rbc0lSqQVyQCYN0HwM85ywAEeY0EaYuLQVS3dNUQhVMAeoR82RByTFsz7ySMaN3u529SjPyVP/ANYKQfYAf5IIOYA5zrP0d13SAIzJJzH3HymczzIGdDGoRdBmeT5In2/nrge0gnm7K4P4hBk844A+mdSO4U3YvYntmRzyABycjxqHTdi1RpJhfLGYHicceOcca1Gz2jbWIBIOLysMpn/2z9oPPk6Vs7JkUPuZn1SoKlbZxbkDMZzk5nnExpj0OxVYVGZXZhyDkDHOTz4+3tqfxF1EOyqKoLSZjOI4Jn74/poPb7Fkam0BgzLbCmSFI4B/F9pHPOiBtZIdWrOnfs06gTtd2VdlU1xaoPA9Me3viY1kv2jbxnKXOWhzFxmJBOPYT41pf2d0rNluByRWX3//AJAjBzrLfHG0fNS3CvnzAYRJ/MjP1Gua2mLD9dGPRZYDmYA/3ONW10NMEXDMTgeD+fH01F/EDIgnPuPb6zzr3d1ZGV/Of1x764vbtAze51ZSohhJYKBzJzn2HJ/LUWBj3/0P351p+h/DKCn6m4UsTFtMY58nzJ8D/wAaLFyZY41cjPUq6U2BCXQZ7/7DH9dOt46sQzsyMACKaqcn2xEffk86EodOZ6hRDCKxAa4HEyBj5jx/P8tFstqEkosseajcz73RgfbStkM2WMWvkOo7uotOnTCSwAuaYVfoJyzeB4HJnRCb4mmamFJkUwfJA5P0nzHGltSoc3c+AIExxnMSfOqBuL0WxTcDCyJiMGR9cgjz/PSpujz2uWxZu9u9JC1Qq5J7rcnPmYg+eT/XR+03xSmLhABJJiJg4FvjEY1GqxZhIBAgCB81p5MSOZ+XjQHUqoWtT7AAMzBnDf1Az5/poo1f7nS+/cK225rw9SpTYqSTOTE8KF5iYE8altt7TbcsKvzpCp23DHJHsSZMmdMkrhaZLnErnPmCD78Z1mq9RlWnVRUUlYIIlgUGT3DAiPvOmTOxxWTl4fY0u6p0HHcl/wD0xH5zP6aTVeipDhIAI7QSe0/cEyBJ8aH/AOO1gBeqMTxHJ/Q8/TVQ6/UYG1UWPYEn7zPjGjoEMOeGk9Am52ppNa0CRIIYT54PgH2jRvTukvYSxKBxxGWHg/5R4+v9VdTclssbj9ZP5504/wCNu8BKazd5b2xEYxo2asvucUl38lW56Jg+ncPeTj8z4jn21btOksUIAACjJjJnzHj7nPHGmdK+LS5N3IGAY9h5j65OpHttiQxNqjySfz4HJniNdaMLzzrj3M5s6oVkqmVhrjBJ/FyJ+0czpp1Tqj1dySwtKyBaTABkqoAAJWI5zyT7aG2FGoK1iEpbKkpEgrIMcCZMZMZ5xiO43LhlPys4HdE5BKQIEmI+uQTE67wei11WNaO9RKxLm0RDSsdy4uI5BMwBz9POh+sFqi33N+7yWp0y47JlQ5AloJyMeYkaV1tk6SW44ki6T9AYz9xr6v1BmsDFmgWrdwB7QOc8+cDQEUFy5Jkcpkgkg96n2nyVMhZkY1CtcwgqJj7GAYtg8wTH5ffV9bfWkPcSxUDmMwBJti7g589vOhkUsR3omCZYn6zJg5551xX6h1fd1VBVSSrBVazg/mMf5QPbGgK1UNgKw95b/SPA062SItE9lMkMZdWJLXDggkraIJ49joPcdNFN4LK5n5VLGB4kAD6Zn8tKmTjJXQ19BDTS6mQgPaGgfy8CIYgzONN+n1rq4gCBDCGODEACfbP2+msql9ZyzmCG48/QRxP/AH09CHbv79onjzk+cj/fnStGDKq6fIR8QfFlSi1Xb0QENSKjVFYhibQImYgKsR94ydY3qG5qMzKzuxZrzcckkDuP1I1o6e1DbipfZeWN0wwWMBfIkAZ+uORpJ1Smx3TEE3jMBSThZmPtnT7NOCavh5SPKexVKlMFr1kExAJkC4AkcR9fy0b1RfWgogULgZm32jJJE+I5PtoKnSEU3Mf3iT/b/tq8VAGCGk1USO28iDmRg4n8jjnQjt7HtykqCtn0T0tzTvAs9MVLSfHgMPvB8jjRvVup3SinvbAzkT5OeT/IE6B2tVq1JRT7at3ptOcQSCDEqoVYiTJBOh+p/DdRENQMrxlgAQR9RPIznTyiyMlCWVe49+EW7bcigoYoT5BAFv5GfePH5aprfFbHApgxxJJ/pGh9nWcKEe1Un8XOeYUdxkT48/QanW2VL5wpYEEwDAnHgd0fTE+440v3NH9vju2iew3e53DwkD3IUC0E8XQSJ4GnrdPsp2Zb3B/ET/586t+GbmS6DbJFJFW0D/EQo/EcLcSTAOTAGjN29q3KQSTkgTdjgZ4n9dM1SMGfIufGOkhX00QuEcAcA5Ee6+Y5/XRVHZrf3AE5YTzmOJxH+8aNp1AyX0WBPkTwR4PkH+uorVAyD9v1wdSpsjPI1K/J7T2xlmmSQJz59/qYxzjQXUulLVXL2sMqYngY/wDI406qVkphUq1AlQqXAtLWrGCYBtmSBP040g6nvFhbWV78i093Hykcg54iTnQSZSKmmpJGc6fuir2sJAPcHX1ByBxyI7jgifJ86+3YvF6SinPJIBGJB+YZJweJOdDdRrd7BlAIY/ccYJHPAH6++vNnvyjAmGHsQD45yCJ+4/oIpR7C7WF9P2dcv2UrymSIyJxPP8/z+umXU7KTAoo9VuUDBoBEZJJAcxMg+fsdUfDlVXcCwFgC2WjIIgqIJLDjmMSfoZ1bqdFVbE1FFqQLgknLAnEkyZ+aQPbXX4M859fGmwfcdfFNbUWag9xhcCeT8wP5aS0er1BWWqxuZffjg4+gzp10PpqMFeLmyQGgiBg4jPvnj9daKl0tawZrwwUkWBRaCOZAElhA/roWQ93Hibjx+5it/vHeamDMXQABI7eODMT+pxozom9UTdlhimSfJ+aJOP7k8SdLXHyDwWJj7GPP01oOjgDYHcwDUG9pUlnhVKM5hRAkkKCfYDjnTPsappOLQT+7mrRYN2mJUsbc+MmIn/cay9TaVEYXKVYxg4JnyPcfXjXQ/jHaBOlLuFJD1a3ptnFpDYA/6R/PWD6R1iqFNO+6nE2OLlBBGQGm0/URomb0lrG5BVLplIgEyT+KDhv9/SJ0XuqFKlQquKKszQqnMJfMtEzI4A4zmYgs+n9Lp1qPqkWNcJCHtMtBwZgfaNKRVMgAmGEEeCDEj7H+2pO0wc5KStivbs0EkyXBMEcex+5APHjVf72y9rC8CLQeR9VIyB9sTmNWbyoUNKMx4PGCefcaX7ioSST/ALnTo1w27H3QmWWeWbyFMzIPjENg5iDxjOjOq9RCOzripLG4EFafGFMQ1SQvcOIxOI1n7Pfhqg/UdxSqJ6lPb03sViYMOiy0RdNzH2k8YEOPjf4P2aJCbZUuqW9pbAiZAuiTxx4Gllpk3BOfI5T0vcwClNbmORnjibiYkYJ4EaM37KrMyW3s1rM0DMEXKBEBuZGM6a7nptLbkBUmACLmbmH5AYAzaNZX/i0wvpUoBmbM4EwSTJBgSPb7nVeyBwUpNlpvSiFcWgQU9yWyDnxE5HsRqnbbXtDA4I7wTB5++Qf6/kTdujLkN3CEInMSAYH08fbTXri06IRqdFBcCpHcR2hSGy3zc5+p0qVqx+dPS7k+j9LR6IZVIqhy10m7EwBxiIz50y6hufR27qz97ggSecZn6Af1jWa/eG29WqKTEAAc5mQOZ+51PpTGvWV6pLkXkA8CBPH3M6qppRvyefl9NJz5zl0rf1+aEboFaDn6if1HGjOk03epZTVnnkLz7T/51r9105H3LXrdFNIDZGZ/tq6t0elQsFIFC09wJuxHn/qOoPWjUvVpxtLYuqJuiiUmRu9JBQjIMiXEgDObbl5kzMaa7SkVCUjixQvf749vA9xzoDqNU0gLD+Nuc+NNRTimrg5IAP5mJ+8a5SaezHmlzSpfUD2Pw9QN7P6gqAA3gjJPM3AhQQcLaf8AXTja06NMBqQl5+ctdbH8p48AaQdSB9RqZJZQZEmef6/npJvOtVduzLSIWQJMAn+eB+mkknLyPDll6Ta7w0RNSstPJy9UAiT7TMmPudYLq3xEWYrRRKSzg01CswHuRBg8x9tKtzunqG53Zj7sSf66rQwQQcxoxx1tnoY8PHu7GC1a2ILQRJJz+eralYsBBEDDTTH1yMAEQfcHPGoU94zqimILQYHMAGfvn89MOm9OU9xLTDYxGQcjGDgce2nopQP0mkrVGVxNqdg4zI+v3xojf9DqesZRVps05PyzwDBmeYA+mh+m7w0ihUKTVK3EqDGTxjE+dS3PVqlSrazdqu1o4jP+xnQbM01Pm2n4CKvQUAADG5mKgfNHmYBBAjJwefrrR/BuwdJS243ELMnnIY/4Y8znnGhKLTWon/FK/kVJP9NNOk1W9cQzLCz2sRxx54+nGg7UWzFLM5JRl5P/2Q=="/>
          <p:cNvSpPr>
            <a:spLocks noChangeAspect="1" noChangeArrowheads="1"/>
          </p:cNvSpPr>
          <p:nvPr/>
        </p:nvSpPr>
        <p:spPr bwMode="auto">
          <a:xfrm>
            <a:off x="76200" y="-719138"/>
            <a:ext cx="2286000" cy="1485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4582" name="Picture 6" descr="http://chat-behigh.org/www/muhom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780928"/>
            <a:ext cx="1467569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ko-KR" dirty="0" smtClean="0"/>
              <a:t>-</a:t>
            </a:r>
            <a:r>
              <a:rPr lang="ko-KR" altLang="en-US" dirty="0" err="1" smtClean="0"/>
              <a:t>샤만카</a:t>
            </a:r>
            <a:r>
              <a:rPr lang="ko-KR" altLang="en-US" dirty="0" smtClean="0"/>
              <a:t>  산으로 이동 </a:t>
            </a:r>
            <a:endParaRPr lang="ko-KR" altLang="en-US" dirty="0"/>
          </a:p>
        </p:txBody>
      </p:sp>
      <p:pic>
        <p:nvPicPr>
          <p:cNvPr id="25602" name="Picture 2" descr="http://gorod.tomsk.ru/i/u/5901/1210115611_9380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33" r="533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512" y="5877272"/>
            <a:ext cx="8784976" cy="432048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-</a:t>
            </a:r>
            <a:r>
              <a:rPr lang="ko-KR" altLang="en-US" dirty="0" smtClean="0"/>
              <a:t>여자들은 시신 옆에서 차를 마시고 말린 생선 </a:t>
            </a:r>
            <a:r>
              <a:rPr lang="ko-KR" altLang="en-US" dirty="0" err="1" smtClean="0"/>
              <a:t>유콜라를</a:t>
            </a:r>
            <a:r>
              <a:rPr lang="ko-KR" altLang="en-US" dirty="0" smtClean="0"/>
              <a:t> 먹으며 이야기를 나누고 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남자들은 불을 피울 나무를 모은다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pic>
        <p:nvPicPr>
          <p:cNvPr id="26626" name="Picture 2" descr="http://gorod.tomsk.ru/i/u/5901/1210115643_9381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4875" b="24875"/>
          <a:stretch>
            <a:fillRect/>
          </a:stretch>
        </p:blipFill>
        <p:spPr bwMode="auto">
          <a:xfrm>
            <a:off x="683568" y="116632"/>
            <a:ext cx="3528392" cy="2646294"/>
          </a:xfrm>
          <a:prstGeom prst="rect">
            <a:avLst/>
          </a:prstGeom>
          <a:noFill/>
        </p:spPr>
      </p:pic>
      <p:pic>
        <p:nvPicPr>
          <p:cNvPr id="26628" name="Picture 4" descr="http://gorod.tomsk.ru/i/u/5901/1210115702_9382_7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88640"/>
            <a:ext cx="3600400" cy="2412268"/>
          </a:xfrm>
          <a:prstGeom prst="rect">
            <a:avLst/>
          </a:prstGeom>
          <a:noFill/>
        </p:spPr>
      </p:pic>
      <p:pic>
        <p:nvPicPr>
          <p:cNvPr id="26630" name="Picture 6" descr="http://gorod.tomsk.ru/i/u/5901/1210115746_9384_7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924944"/>
            <a:ext cx="3761611" cy="2520280"/>
          </a:xfrm>
          <a:prstGeom prst="rect">
            <a:avLst/>
          </a:prstGeom>
          <a:noFill/>
        </p:spPr>
      </p:pic>
      <p:pic>
        <p:nvPicPr>
          <p:cNvPr id="26632" name="Picture 8" descr="http://gorod.tomsk.ru/i/u/5901/1210115725_9383_7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2636912"/>
            <a:ext cx="4176464" cy="2798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0" y="5157192"/>
            <a:ext cx="9144000" cy="130202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-</a:t>
            </a:r>
            <a:r>
              <a:rPr lang="ko-KR" altLang="en-US" dirty="0" smtClean="0"/>
              <a:t>시신을 장작더미 위에 안치하기 전에는 사람들이 장작더미를 지키고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악령인 </a:t>
            </a:r>
            <a:r>
              <a:rPr lang="ko-KR" altLang="en-US" dirty="0" err="1" smtClean="0"/>
              <a:t>켈르가</a:t>
            </a:r>
            <a:r>
              <a:rPr lang="ko-KR" altLang="en-US" dirty="0" smtClean="0"/>
              <a:t> 나무 사이로 들어가 화장을 방해하지 못하게 하기 위한 것이다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-</a:t>
            </a:r>
            <a:r>
              <a:rPr lang="ko-KR" altLang="en-US" dirty="0" smtClean="0"/>
              <a:t>처음에는 소매와 허리를 풀로 만든 끈으로 묶은 여자 두 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즉 까마귀들이 장작더미를 지킨다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-</a:t>
            </a:r>
            <a:r>
              <a:rPr lang="ko-KR" altLang="en-US" dirty="0" smtClean="0"/>
              <a:t>이 장소에 있는 모든 사람은 까마귀가 되어 그곳을 지킨다고 여긴다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까마귀 소리를 내기도 하는데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그러면 </a:t>
            </a:r>
            <a:r>
              <a:rPr lang="ko-KR" altLang="en-US" dirty="0" err="1" smtClean="0"/>
              <a:t>켈르는</a:t>
            </a:r>
            <a:r>
              <a:rPr lang="ko-KR" altLang="en-US" dirty="0" smtClean="0"/>
              <a:t> 그를 사람이 아닌 세로 여긴다는 것이다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pic>
        <p:nvPicPr>
          <p:cNvPr id="28674" name="Picture 2" descr="http://gorod.tomsk.ru/i/u/5901/1210115841_9387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33" r="5333"/>
          <a:stretch>
            <a:fillRect/>
          </a:stretch>
        </p:blipFill>
        <p:spPr bwMode="auto">
          <a:xfrm>
            <a:off x="107504" y="0"/>
            <a:ext cx="3995936" cy="2996952"/>
          </a:xfrm>
          <a:prstGeom prst="rect">
            <a:avLst/>
          </a:prstGeom>
          <a:noFill/>
        </p:spPr>
      </p:pic>
      <p:pic>
        <p:nvPicPr>
          <p:cNvPr id="28676" name="Picture 4" descr="http://gorod.tomsk.ru/i/u/5901/1210115813_9386_7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556792"/>
            <a:ext cx="4425305" cy="29649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67544" y="5367338"/>
            <a:ext cx="8352928" cy="1085998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-</a:t>
            </a:r>
            <a:r>
              <a:rPr lang="ko-KR" altLang="en-US" dirty="0" err="1" smtClean="0"/>
              <a:t>두명의</a:t>
            </a:r>
            <a:r>
              <a:rPr lang="ko-KR" altLang="en-US" dirty="0" smtClean="0"/>
              <a:t> 여자가 까마귀를 </a:t>
            </a:r>
            <a:r>
              <a:rPr lang="ko-KR" altLang="en-US" dirty="0" err="1" smtClean="0"/>
              <a:t>흉내낸</a:t>
            </a:r>
            <a:r>
              <a:rPr lang="ko-KR" altLang="en-US" dirty="0" smtClean="0"/>
              <a:t> 모습을 하고 나무더미 위 시신 옆에서 마지막 의례를 행한다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-</a:t>
            </a:r>
            <a:r>
              <a:rPr lang="ko-KR" altLang="en-US" dirty="0" smtClean="0"/>
              <a:t>시신의 허리춤에 매어둔 칼집에서 칼을 꺼내 시신의 배를 가르고 창자를 끊어 놓은 뒤 칼을 다시 꽂아 둔다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그리고 자신들의 허리와 소매를  묶었던 풀로 만든 줄을 풀어 놓는다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pic>
        <p:nvPicPr>
          <p:cNvPr id="27650" name="Picture 2" descr="http://gorod.tomsk.ru/i/u/5901/1210115775_9385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33" r="533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11560" y="5367338"/>
            <a:ext cx="7920880" cy="804862"/>
          </a:xfrm>
        </p:spPr>
        <p:txBody>
          <a:bodyPr/>
          <a:lstStyle/>
          <a:p>
            <a:r>
              <a:rPr lang="en-US" altLang="ko-KR" dirty="0" smtClean="0"/>
              <a:t>-</a:t>
            </a:r>
            <a:r>
              <a:rPr lang="ko-KR" altLang="en-US" dirty="0" smtClean="0"/>
              <a:t>불길 뒤로 두 사람이 보이는데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 사람은 시신이 화장 상태를 관리하고 다른 한 사람은 나무더미가 고루 잘 타도록 관리한다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pic>
        <p:nvPicPr>
          <p:cNvPr id="29698" name="Picture 2" descr="http://gorod.tomsk.ru/i/u/5901/1210115886_9389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33" r="533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1520" y="5733256"/>
            <a:ext cx="8424936" cy="804862"/>
          </a:xfrm>
        </p:spPr>
        <p:txBody>
          <a:bodyPr/>
          <a:lstStyle/>
          <a:p>
            <a:r>
              <a:rPr lang="en-US" altLang="ko-KR" dirty="0" smtClean="0"/>
              <a:t>-</a:t>
            </a:r>
            <a:r>
              <a:rPr lang="ko-KR" altLang="en-US" dirty="0" err="1" smtClean="0"/>
              <a:t>축치족</a:t>
            </a:r>
            <a:r>
              <a:rPr lang="ko-KR" altLang="en-US" dirty="0" smtClean="0"/>
              <a:t> 장례식에서는 슬퍼하면 안 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망자가 </a:t>
            </a:r>
            <a:r>
              <a:rPr lang="ko-KR" altLang="en-US" dirty="0" err="1" smtClean="0"/>
              <a:t>윗</a:t>
            </a:r>
            <a:r>
              <a:rPr lang="ko-KR" altLang="en-US" dirty="0" smtClean="0"/>
              <a:t> 세계에서 편하게 지내도록 하려면 남은 사람들이 그를 즐겁게 보내야 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화장이 끝나면 모닥불</a:t>
            </a:r>
            <a:r>
              <a:rPr lang="en-US" altLang="ko-KR" dirty="0" smtClean="0"/>
              <a:t>(</a:t>
            </a:r>
            <a:r>
              <a:rPr lang="ko-KR" altLang="en-US" dirty="0" smtClean="0"/>
              <a:t>화장이 아니라 차를 끓이기 위해 피워놓은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재를 얼굴에 바르고 뛰어 다니며 서로 붙잡아 얼굴의 검댕이를 벗겨내는 놀이를 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pic>
        <p:nvPicPr>
          <p:cNvPr id="31746" name="Picture 2" descr="http://gorod.tomsk.ru/i/u/5901/1210115997_9392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333" r="5333"/>
          <a:stretch>
            <a:fillRect/>
          </a:stretch>
        </p:blipFill>
        <p:spPr bwMode="auto">
          <a:xfrm>
            <a:off x="0" y="188640"/>
            <a:ext cx="3035829" cy="2276872"/>
          </a:xfrm>
          <a:prstGeom prst="rect">
            <a:avLst/>
          </a:prstGeom>
          <a:noFill/>
        </p:spPr>
      </p:pic>
      <p:pic>
        <p:nvPicPr>
          <p:cNvPr id="31748" name="Picture 4" descr="http://gorod.tomsk.ru/i/u/5901/1210115956_9391_7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32656"/>
            <a:ext cx="3075892" cy="2060848"/>
          </a:xfrm>
          <a:prstGeom prst="rect">
            <a:avLst/>
          </a:prstGeom>
          <a:noFill/>
        </p:spPr>
      </p:pic>
      <p:pic>
        <p:nvPicPr>
          <p:cNvPr id="31750" name="Picture 6" descr="http://gorod.tomsk.ru/i/u/5901/1210116006_9393_7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564904"/>
            <a:ext cx="3869085" cy="2592288"/>
          </a:xfrm>
          <a:prstGeom prst="rect">
            <a:avLst/>
          </a:prstGeom>
          <a:noFill/>
        </p:spPr>
      </p:pic>
      <p:pic>
        <p:nvPicPr>
          <p:cNvPr id="31752" name="Picture 8" descr="http://gorod.tomsk.ru/i/u/5901/1210116031_9394_7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3068960"/>
            <a:ext cx="3476544" cy="2329285"/>
          </a:xfrm>
          <a:prstGeom prst="rect">
            <a:avLst/>
          </a:prstGeom>
          <a:noFill/>
        </p:spPr>
      </p:pic>
      <p:pic>
        <p:nvPicPr>
          <p:cNvPr id="31754" name="Picture 10" descr="http://gorod.tomsk.ru/i/u/5901/1210115922_9390_7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9278" y="0"/>
            <a:ext cx="2104449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755576" y="5367338"/>
            <a:ext cx="7488832" cy="804862"/>
          </a:xfrm>
        </p:spPr>
        <p:txBody>
          <a:bodyPr/>
          <a:lstStyle/>
          <a:p>
            <a:r>
              <a:rPr lang="ko-KR" altLang="en-US" dirty="0" smtClean="0"/>
              <a:t>마지막으로 집에 돌아와서 안으로 들어가기 전에 물로 정결의식을 치른다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바가지의 물을 한 모금 마시게 한 뒤에 머리와 등에 물을 붓는다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pic>
        <p:nvPicPr>
          <p:cNvPr id="32770" name="Picture 2" descr="http://gorod.tomsk.ru/i/u/5901/1210116061_9374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33" r="533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576064"/>
          </a:xfrm>
        </p:spPr>
        <p:txBody>
          <a:bodyPr>
            <a:noAutofit/>
          </a:bodyPr>
          <a:lstStyle/>
          <a:p>
            <a:r>
              <a:rPr lang="ko-KR" altLang="en-US" sz="3600" dirty="0" smtClean="0"/>
              <a:t>러시아연</a:t>
            </a:r>
            <a:r>
              <a:rPr lang="ko-KR" altLang="en-US" sz="3600" dirty="0"/>
              <a:t>방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980728"/>
            <a:ext cx="9612560" cy="5770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5"/>
          </a:xfrm>
        </p:spPr>
        <p:txBody>
          <a:bodyPr>
            <a:normAutofit/>
          </a:bodyPr>
          <a:lstStyle/>
          <a:p>
            <a:r>
              <a:rPr lang="ko-KR" altLang="en-US" sz="2400" dirty="0" err="1" smtClean="0"/>
              <a:t>축치</a:t>
            </a:r>
            <a:r>
              <a:rPr lang="en-US" altLang="ko-KR" sz="2400" dirty="0" smtClean="0"/>
              <a:t> (</a:t>
            </a:r>
            <a:r>
              <a:rPr lang="ko-KR" altLang="en-US" sz="2400" dirty="0" err="1" smtClean="0"/>
              <a:t>코랴크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이텔멘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 </a:t>
            </a:r>
            <a:r>
              <a:rPr lang="ko-KR" altLang="en-US" sz="2400" dirty="0" smtClean="0"/>
              <a:t>거주지역</a:t>
            </a:r>
            <a:endParaRPr lang="ko-KR" alt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548680"/>
            <a:ext cx="972108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528" y="908720"/>
            <a:ext cx="3491880" cy="108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400" b="1" dirty="0" err="1" smtClean="0"/>
              <a:t>축치</a:t>
            </a:r>
            <a:endParaRPr lang="ko-KR" altLang="en-US" sz="24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600" dirty="0" smtClean="0"/>
              <a:t>-</a:t>
            </a:r>
            <a:r>
              <a:rPr lang="ko-KR" altLang="en-US" sz="1600" dirty="0" smtClean="0"/>
              <a:t>자칭 </a:t>
            </a:r>
            <a:r>
              <a:rPr lang="en-US" altLang="ko-KR" sz="1600" dirty="0" smtClean="0"/>
              <a:t>‘</a:t>
            </a:r>
            <a:r>
              <a:rPr lang="ko-KR" altLang="en-US" sz="1600" dirty="0" err="1" smtClean="0"/>
              <a:t>루오라베틀란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 또는 </a:t>
            </a:r>
            <a:r>
              <a:rPr lang="en-US" altLang="ko-KR" sz="1600" dirty="0" smtClean="0"/>
              <a:t>‘</a:t>
            </a:r>
            <a:r>
              <a:rPr lang="ko-KR" altLang="en-US" sz="1600" dirty="0" err="1" smtClean="0"/>
              <a:t>르그오라베틀란</a:t>
            </a:r>
            <a:r>
              <a:rPr lang="en-US" altLang="ko-KR" sz="1600" dirty="0" smtClean="0"/>
              <a:t>’ (</a:t>
            </a:r>
            <a:r>
              <a:rPr lang="ru-RU" altLang="ko-KR" sz="1600" dirty="0" smtClean="0"/>
              <a:t>настоящие люди)</a:t>
            </a:r>
          </a:p>
          <a:p>
            <a:pPr>
              <a:buNone/>
            </a:pPr>
            <a:r>
              <a:rPr lang="ru-RU" altLang="ko-KR" sz="1600" dirty="0" smtClean="0"/>
              <a:t>-</a:t>
            </a:r>
            <a:r>
              <a:rPr lang="ko-KR" altLang="en-US" sz="1600" dirty="0" smtClean="0"/>
              <a:t>두 그룹으로 분류</a:t>
            </a:r>
            <a:r>
              <a:rPr lang="en-US" altLang="ko-KR" sz="1600" dirty="0" smtClean="0"/>
              <a:t>: </a:t>
            </a:r>
          </a:p>
          <a:p>
            <a:pPr>
              <a:buNone/>
            </a:pPr>
            <a:r>
              <a:rPr lang="en-US" altLang="ko-KR" sz="1600" dirty="0" smtClean="0"/>
              <a:t>   </a:t>
            </a:r>
            <a:r>
              <a:rPr lang="ko-KR" altLang="en-US" sz="1600" dirty="0" smtClean="0"/>
              <a:t>툰드라 순록 유목 그룹 </a:t>
            </a:r>
            <a:r>
              <a:rPr lang="en-US" altLang="ko-KR" sz="1600" dirty="0" smtClean="0"/>
              <a:t>‘</a:t>
            </a:r>
            <a:r>
              <a:rPr lang="ko-KR" altLang="en-US" sz="1600" dirty="0" err="1" smtClean="0"/>
              <a:t>차우추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(</a:t>
            </a:r>
            <a:r>
              <a:rPr lang="ru-RU" altLang="ko-KR" sz="1600" dirty="0" smtClean="0"/>
              <a:t>оленный человек)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 </a:t>
            </a:r>
            <a:r>
              <a:rPr lang="ru-RU" altLang="ko-KR" sz="1600" dirty="0" smtClean="0"/>
              <a:t>/ </a:t>
            </a:r>
            <a:r>
              <a:rPr lang="ko-KR" altLang="en-US" sz="1600" dirty="0" smtClean="0"/>
              <a:t>해안 어렵 그룹 </a:t>
            </a:r>
            <a:r>
              <a:rPr lang="en-US" altLang="ko-KR" sz="1600" dirty="0" smtClean="0"/>
              <a:t>‘</a:t>
            </a:r>
            <a:r>
              <a:rPr lang="ko-KR" altLang="en-US" sz="1600" dirty="0" err="1" smtClean="0"/>
              <a:t>안칼른</a:t>
            </a:r>
            <a:r>
              <a:rPr lang="en-US" altLang="ko-KR" sz="1600" dirty="0" smtClean="0"/>
              <a:t>’ (</a:t>
            </a:r>
            <a:r>
              <a:rPr lang="ru-RU" altLang="ko-KR" sz="1600" dirty="0" smtClean="0"/>
              <a:t>береговой)</a:t>
            </a:r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r>
              <a:rPr lang="ru-RU" altLang="ko-KR" sz="1600" dirty="0" smtClean="0"/>
              <a:t>-</a:t>
            </a:r>
            <a:r>
              <a:rPr lang="ko-KR" altLang="en-US" sz="1600" dirty="0" err="1" smtClean="0"/>
              <a:t>추코트카</a:t>
            </a:r>
            <a:r>
              <a:rPr lang="ko-KR" altLang="en-US" sz="1600" dirty="0" smtClean="0"/>
              <a:t> 반도 내륙에서 약 </a:t>
            </a:r>
            <a:r>
              <a:rPr lang="en-US" altLang="ko-KR" sz="1600" dirty="0" smtClean="0"/>
              <a:t>6</a:t>
            </a:r>
            <a:r>
              <a:rPr lang="ko-KR" altLang="en-US" sz="1600" dirty="0" smtClean="0"/>
              <a:t>천년 전부터 거주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/ </a:t>
            </a:r>
            <a:r>
              <a:rPr lang="ko-KR" altLang="en-US" sz="1600" dirty="0" smtClean="0"/>
              <a:t>기원전 </a:t>
            </a:r>
            <a:r>
              <a:rPr lang="en-US" altLang="ko-KR" sz="1600" dirty="0" smtClean="0"/>
              <a:t>1</a:t>
            </a:r>
            <a:r>
              <a:rPr lang="ko-KR" altLang="en-US" sz="1600" dirty="0" err="1" smtClean="0"/>
              <a:t>천년경</a:t>
            </a:r>
            <a:r>
              <a:rPr lang="ko-KR" altLang="en-US" sz="1600" dirty="0" smtClean="0"/>
              <a:t> 인구증가 및 기후변화로 </a:t>
            </a:r>
            <a:r>
              <a:rPr lang="ko-KR" altLang="en-US" sz="1600" dirty="0" err="1" smtClean="0"/>
              <a:t>해안쪽으로</a:t>
            </a:r>
            <a:r>
              <a:rPr lang="ko-KR" altLang="en-US" sz="1600" dirty="0" smtClean="0"/>
              <a:t> 이동</a:t>
            </a:r>
            <a:endParaRPr lang="en-US" altLang="ko-KR" sz="1600" dirty="0" smtClean="0"/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-1989</a:t>
            </a:r>
            <a:r>
              <a:rPr lang="ko-KR" altLang="en-US" sz="1600" dirty="0" smtClean="0"/>
              <a:t>년 러시아연방내 </a:t>
            </a:r>
            <a:r>
              <a:rPr lang="en-US" altLang="ko-KR" sz="1600" dirty="0" smtClean="0"/>
              <a:t>15107</a:t>
            </a:r>
            <a:r>
              <a:rPr lang="ko-KR" altLang="en-US" sz="1600" dirty="0" smtClean="0"/>
              <a:t>명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그중</a:t>
            </a:r>
            <a:r>
              <a:rPr lang="ko-KR" altLang="en-US" sz="1600" dirty="0" smtClean="0"/>
              <a:t> </a:t>
            </a:r>
            <a:r>
              <a:rPr lang="en-US" altLang="ko-KR" sz="1600" dirty="0"/>
              <a:t> </a:t>
            </a:r>
            <a:r>
              <a:rPr lang="en-US" altLang="ko-KR" sz="1600" dirty="0" smtClean="0"/>
              <a:t>11914</a:t>
            </a:r>
            <a:r>
              <a:rPr lang="ko-KR" altLang="en-US" sz="1600" dirty="0" smtClean="0"/>
              <a:t>명 </a:t>
            </a:r>
            <a:r>
              <a:rPr lang="ko-KR" altLang="en-US" sz="1600" dirty="0" err="1" smtClean="0"/>
              <a:t>추코트카</a:t>
            </a:r>
            <a:r>
              <a:rPr lang="ko-KR" altLang="en-US" sz="1600" dirty="0" smtClean="0"/>
              <a:t> 자치구 거주</a:t>
            </a:r>
            <a:r>
              <a:rPr lang="en-US" altLang="ko-KR" sz="1600" dirty="0" smtClean="0"/>
              <a:t>(73.7%)</a:t>
            </a:r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-18</a:t>
            </a:r>
            <a:r>
              <a:rPr lang="ko-KR" altLang="en-US" sz="1600" dirty="0" smtClean="0"/>
              <a:t>세기 순록 유목 발전으로 서부와 남부로 확장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/ 20</a:t>
            </a:r>
            <a:r>
              <a:rPr lang="ko-KR" altLang="en-US" sz="1600" dirty="0" smtClean="0"/>
              <a:t>세기 초까지 </a:t>
            </a:r>
            <a:r>
              <a:rPr lang="ko-KR" altLang="en-US" sz="1600" dirty="0" err="1" smtClean="0"/>
              <a:t>추코트카</a:t>
            </a:r>
            <a:r>
              <a:rPr lang="ko-KR" altLang="en-US" sz="1600" dirty="0" smtClean="0"/>
              <a:t> 자치구 이외에 캄차카 반도와 </a:t>
            </a:r>
            <a:r>
              <a:rPr lang="ko-KR" altLang="en-US" sz="1600" dirty="0" err="1" smtClean="0"/>
              <a:t>야쿠티야의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콜리마</a:t>
            </a:r>
            <a:r>
              <a:rPr lang="ko-KR" altLang="en-US" sz="1600" dirty="0" smtClean="0"/>
              <a:t> 지역까지 이동하여 현재에 이름 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/ 2002</a:t>
            </a:r>
            <a:r>
              <a:rPr lang="ko-KR" altLang="en-US" sz="1600" dirty="0" smtClean="0"/>
              <a:t>년 기준 인구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총 </a:t>
            </a:r>
            <a:r>
              <a:rPr lang="en-US" altLang="ko-KR" sz="1600" dirty="0" smtClean="0"/>
              <a:t>15767</a:t>
            </a:r>
            <a:r>
              <a:rPr lang="ko-KR" altLang="en-US" sz="1600" dirty="0" smtClean="0"/>
              <a:t>명 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/>
              <a:t> </a:t>
            </a:r>
            <a:r>
              <a:rPr lang="en-US" altLang="ko-KR" sz="1600" smtClean="0"/>
              <a:t> (</a:t>
            </a:r>
            <a:r>
              <a:rPr lang="ko-KR" altLang="en-US" sz="1600" dirty="0" err="1" smtClean="0"/>
              <a:t>추코트카</a:t>
            </a:r>
            <a:r>
              <a:rPr lang="ko-KR" altLang="en-US" sz="1600" dirty="0" smtClean="0"/>
              <a:t> 자치구 </a:t>
            </a:r>
            <a:r>
              <a:rPr lang="en-US" altLang="ko-KR" sz="1600" dirty="0" smtClean="0"/>
              <a:t>12622, </a:t>
            </a:r>
            <a:r>
              <a:rPr lang="ko-KR" altLang="en-US" sz="1600" dirty="0" err="1" smtClean="0"/>
              <a:t>캄차카주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1487, </a:t>
            </a:r>
            <a:r>
              <a:rPr lang="ko-KR" altLang="en-US" sz="1600" dirty="0" err="1" smtClean="0"/>
              <a:t>코랴크자치구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1412)</a:t>
            </a:r>
            <a:endParaRPr lang="en-US" altLang="ko-KR" sz="1600" dirty="0"/>
          </a:p>
          <a:p>
            <a:pPr>
              <a:buNone/>
            </a:pPr>
            <a:r>
              <a:rPr lang="en-US" altLang="ko-KR" sz="1600" dirty="0" smtClean="0"/>
              <a:t>  </a:t>
            </a:r>
            <a:endParaRPr lang="ko-KR" altLang="en-US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data:image/jpeg;base64,/9j/4AAQSkZJRgABAQAAAQABAAD/2wCEAAkGBhQSERUUExQWFRUWFRwYFxQYGRsYGhwcFRoYGh0eFxwYGyYeHB4jGx0cHzAgJCcpLCwsHB8xNTAqNSYrLCkBCQoKDgwOGg8PGiwkHyUsLCwpLCosKSwsLCwsLCwsLCwsLCwpLCwsLCwsLCwsLCksLCwsLCwpLCwsLCwsLCwpLP/AABEIAMQBAQMBIgACEQEDEQH/xAAcAAACAgMBAQAAAAAAAAAAAAAEBQMGAAECBwj/xABHEAACAQMDAgUBBAcGAwQLAAABAhEAAyEEEjEFQQYTIlFhcTKBkaEHFCNCUrHRFTNiwfDxFlPSQ3KS4RckRFRjgpOio7Li/8QAGgEAAwEBAQEAAAAAAAAAAAAAAQIDAAQFBv/EAC8RAAICAQQCAQIEBQUAAAAAAAABAhESAxMhMUFRImGhMlJx8QSBsdHwFDNDkcH/2gAMAwEAAhEDEQA/ABDzXDLRGyuGSvqjwCDy66UVIErfl1jEW2tBamKVsWqwCKKzZUxt1gWiYi2VhWpvLrRSsYgKViW6n21vyqBgd7daAonZWvLrGIdlbC1KLdd7KwaIClc7aKKVoW6xqIBbrfl1OEreysEF8usCUT5VbW3QCiEJXQt1OEroW6Fmog8utbKL8usNuhYaBRbrbJRHl1mygGgfZWBKIFuultVjUClKjuJRbW609qlbCkCbayiPLrKTIaiRrdRtaotrZrXl1eyNAQt1sW6INuti3Rs1AwStqlEi1mti3WsNA2ytbKK8uteXQs1EAt1preKM8uuGtVrNQKlupFtVKEqRbdCzUQDT1s2KJCV0Eo2GgM2axUo0Wq4W1NazUDC3W/Loo2azy6FgoEFut+XRPl1s26GQ1Aot1gSifLrYtULDRALdYEogWq7FqhYaBtlZsokWq78mhkagTy635VFCzXXk0Mg0CC1XYt0StitrZrWagNrVaNmjDazWCzSthoB8kf6JrKN8ispbDRzcsRULW6YXOaga3T5CYgYtCumt0QLddNbo5GxBhbrpbVErbrrya2QcQQ2xW/KowWK7FmhmbEBFusa3R/k1z5NDIOIAbNdi1RZsVtbVbI1Aq2K7Fii1tVKLNHIGIv8AJrPLpg2nrhrNbI1Afl1ryaOFmsNihkGheLNdCzRos115NDIOICLNb8ij1tVgtTS5DUBeTXa2aO/V8TXS2vihmHEA8it+RTAW635XxQyNiACzXRs0Z5VdrboZGxAhamtrYijPJqRExWyDQsNnNdCxRrW8115VK5BoA8gVlH7K3S5mxFtzTwTUDrTTW3VbdtIMMVMdiOR9aVPdzTp8GaNba2RWC4K35tGzYnQWpglB6jqlu1t8xwu9tqz3PtRNnqCl2QfaUKT9HmP5fyoZBxJ1StMsVJ5tJ/FGqB0r5/et/B/vbf8AtQcgqFjBXUkgEEjkDt9alFqqdpNdctdRvEgi20k/bIJ2iAm4BQdwmM4PNWfrOuZNNeZPtC0xGYzHI+RyPmhmw4BZtVsWaG6B1Xz9PbuTMqJ/7wwfzmmPnATJge9DNmwQr/tVBqBYzuKbpjHMR9f601WzXnVjqaanXi+jABWUGdn7pdQFO4buxBg8/EV6dbYVs2bbRA1qBXDWO9UU+J7q9ZCXEKKU8rZuLCCSwdVA7wP61e9X1C3aQvcYKq8k8Zx/M0NyzbZyLFbazU6XQRI75BFdbhQzYdsFGnrr9XpN03xTv117SvsGz7BAaSQTIM4wsffNWUEUNwO2KX1qJqEsn7VxGdTiPQVBHvOZ+40ULNIer9esW+oWw/l7ktH1tcI2b3AZdqqZYqQQD2ngZq1q4IBBxEz9aXNhwBvKxW1smigwrjUdQt2l3XHVFkLLGBLGAPrNDNhwBdQ6213OdqyBJ92IA4+SBU4sH2qu+POrgCxp1NrfevJO9ohUbdu/8SgfjU97xzbXXJpBtncQ7yOSqldsHuWjPt7xI3DbY88mtPYo3dwK51V5UUsZMCYESfgSeTx9aG4w4Ay2q6Fml3hjxhY1qnyyQ6ySjTIAYqDxBn44kU40Wvt3V3W2DCSJHEjmtuM2AObFdDT0WHFRaXXpca4FMm2+xsRDQDAkZwRxQc2HbIf1Kso7eKyhuMOB82P4zui1qLbMzec24meCZnJ9/T9wp3/6SVFuzAO/cBdBn7IEEqczmKsep/QzakknUEdoFvGe/qzil1/9FVkQIvGD2CzHyM00dxejSwYPc/SZZ/dDYYZI5WcxHfvmjU/SFpdyje0EHJU4iOfrn8KGu/o3tBPSl1m3ZlBGTwCGMED8a6sfo7sAy6XQYiApIn6YPFUy1PoJUBJ4x8W2NQFVN52EkNhQTgYlScfdQ/T/ABqLeruXSWh7IXjO4KI5Jxu/2FWr/wBHdgOCQwUfu+W5nA9ifc/hSh/0beokW7u0rhgvDGeQSJ7Ck+bdjfGg3V/pNt/q5NufOMRK4BED6djSvV+KxqXDKxtgqpdDlZFxZjOAQA09v5BeJPClvSm2sneyAspBEE9yD2/mQa68K9AS5dDSdqmGE4IOD29qTUlOuR4RjfBP4t8RWzrWO83bap6VDNtV9p44ByBxj86kteN50FxGc+ZIUT69wcHcSHmBA7RmKbdX/R7ZVfMWTB2snJAM7WktPsO+e9Iz4ds7Y2NMQTPJ9xinhnqLKIk8YOmMOk/pCt2LOnVd2HPmgmcbSJX+EbjMfFG9Q/SohLC3MGw0TiLp4gnkAUot+B0dUhlQQZaGZiRPKzEnGZEfNOrX6P8ARYUjUTH2iywT7YTvRrU9AuBVPA3iJNK5e4GP8O2Dn5BHGexBxVo6P+lsi236xBcMAAo2ysNJMSAcDt3ou9+i2wo9BuknvKkQPYQJkfPb5ilPX/CGk0tgm6LvnNK2wGSCR3Iido+PjImkWcUP8Wyqavqwuah9VLLFxWEZflu5PMD3in3inx2uoRlts0MLa8ROzcxJnKkFojM+/vF0fw8r6Y3HXcm/9oFwyp/EoGCVyYjjFF9R/R3Z07KH1KE3IZFWJYEwIBYe4zx81OLlbih5RVJjWz+lQKumQZmBddjkAYzA5Jk4mBHvizt+kDRhd3nCO2P8W3j8/pmqdrv0W2VVrg1qeXaUG4YBieACDDH4BPf4rjT/AKN7dwBlv7rbHBUocRklg22P9Y71TkxGkhr4c65aua57kszu0rDpChlXlQ8kZzyBGfi86/qq2bTOzKAI+0YEsYWT2BJia8mteCrAu+XbvXHuqThYH2ck7vsxHcE5oPxL0dFV1bUubiEfsnO6Z+hgQp5o81dC8X2ReKOtC71E3TA2lc2rgcenb9l9ozE57GvWuj+M7F43VUkeUqsSTgqVBmfxH3V4p0PSL51vcoKs0EHjAk1YeveCGt3bxs3lt2nXcEZmEggnb6VIInGTU7alXspSasdeJ/0qgi3+rMVP2mODjftAYe8At99QfpN8Xrdt6dLbYJ8wkZ4MDE5GCYMcivPbPRGf7L2zMR+0UfagAGSIOeD/AFqLXdNuJlwedszIlZBB9uOKRyfoKSLn1jr3ndQtFrfneXZUG24W3LKpJkmNok7o7Zqs6Tq7NrxeYAE3JgAMo7AAGQQMRzxSm4rlpMsxEmZJzIzPwK5WR6vn7/8AalcgpH0307rICAue32iRn39gPeqf+lvxEy2RatMwDgh2UjaRj0tKnmQQQfevJb/U9QyEm45SROcT2ofWdQvXBDu7AdiT2GMfSmc0BIeeFvFL2dRaBdvJACuqmJEMYPEjcxMfzq+dH8X2tP024yvcW+7EgEboZmLArvAUr2Jya8bQkGR/X8jU6X3AgEgHsKWM35NR7h4L8a+Zc1bXb+9Uad87UVFEAqhyATJOTmPrSDwr+kVLWpuoo3JdvM29mKsdxMeknb+EHivL7T3URtpdUeVaCQDtgwfftQqsQZGCKDmHE+kv+Kv8Z/Ksr55/tG7/AM1vxNao7i9Go+sOueIrVu5asl13XiwXOBsEncZxyB9SKpPUfF3k6P8AWHUM4OwqBtBeYIyWgD39hPennVeidN81Xe5atXdO5B3EAH0xDozZEEEEQJH3VX7lrSX2a3aGkvmJjNvAwSJwc45NVhVCyK/4b/SmLzMt9GUlgE2CVjj1EsI7fFXu2WZiYkAgSB9/Y/NV274Lt7sdNskR2u/54FRlnS0zNpwLYP2jfhRmB/2ke0VSK9v+n9ycmvC/z/oh8beMm0Wr06AMLZVmfP2t0qB6gYCkbvvpNc/Sm5QAIDcFwzMbCkNA9OdwMZHIHaaQeM7iXXtnYFhSAFfdMsDLGT8jtSFcCO1FqmZO0Ea3XvcZndizMfUx71evA2lAsg92JJ/lVWPha4E3ErKld6fvKHG5ScZBHtMd6tng3Uhk2DGyoakrjwW001Lkut3T+ZbWIkQN3wD/AJc0m1Ov1COdunDoIh90zIHAGR+Bqw9PYQAPqP8AX+VdHRn1HaGUkg7hIBbIBAI7jt7Vyw1HF1Z0SgpHmHifxXet+XP7KSSyopDiIAnzVgzzj8aM6B1/Ual/TcYMMsFtk4BI2+kYlQWzM4jvVY8Y9O1dzUv5ix6sAH0/G2T7d6n6Zrtdpi/ku4N0hrjADcYn+HtmfvrtrUl7OTKCPQ/E3iA6RPVc/bEArZG0n1AEFsllETzkQBnt5jrNZe1d1rtxi7EZPsBwAOwHtUd8Xb1ws+5nJlmaSfkmn/ROnkIrCJZwoB7iYH50zbiuRe3wWfwNpNliGzMmPrRy9FtXj+p6gelJuad+CFmCk9wJAjupXuKH0i7G2CQwn0nPGTHuIpxrLDOm+2wD24e23+KCNrfDA7T9a4p3dnZHqitJ0LT6RyjuyQw2YScDBlmErE5jkVSOseLUF25ZSW04aViFLGACXK4OPbmBzXsZRNfpQfXbYz6ozbfAhwRBU/Pwcc15T1P9EWqXcUUuFJDMvqEjJnuMZyBXRpybXx78nPqJJ89B/QfGmmW2q+c1rLQht7lUEk4MQJ5+MZPau9c6u2puM+SgJjEYY8tGJMfyHatP4KZZhXJjI2954H513/w64QyYOBBGf5/lXUlqVTRDKHhmug2d11f/AIY3/wD3rP5Yr1DqHTF1OlZGnErI5gfw/PBA74HevM9F0Z7Du6ODNuMggCSJx7wPy+lWPU9QvMiKt0pxv2mNxGJHBHvFRlozmy0NWEAHQeBRZBN0SVYlWBIDCPSw5mRkHED61JqtLZtg74hiAS7ekzJgiM5J71N5qvbWy73Pt+m4RLBWOVlWHpByBHciq/1Ww4KhQbi59RUmI7tMmcnv+FXXxVNEX8naZY+ndDtqWdpJcAYVp2gggDnGAcfNEtobAtNcNsbFiWdc5baIBgmWxxVe/WmOm8tjBBlXQsrYHp3QYMH+QpdeJ/VjbZ3Yj1KSxwTiB7jnn3HtRla/ChY0+2Wa/ZtLLAW2UYMRjjGfuoPp76e5uL27Zub2EFQVCiNuYPzk/lVZ6brLllyrzsxPp3ZjEbh/5UdqNYmwkGADIGxRmO0fP+Rmk3Mq4Dhj5LIug0wcMbdmSuLcKFJnnKyTyMY+aEW7beVbT2ZjAwCI+hEDv94zVPOjusASrNvkqSTOPu7VxatXWYsobcInOST9cmp7iT/CUxddjJuq6aDauWXZFZiu1ioUkAEgbiDO0f6Fc6a1p2JFtbwPcAhgAZnMfw+1KW2oxDgkiQQOx+pHv7Udpru22Qu7JBJgEgCZnHvB+6pp88pBfQ3/AOGtP7t+K/0rKS72/wCd+YrKtlp/lJ4y/MWzREvqH/WXBto5cBj9szkF1RmAKgxIiSMCZpsvhe24N/R+tU9RAw1uDPqBMiD/ACmkettXCmouADyrTsuWEnaYO0e3+s0X0a/c8soYxcMQYYERkEfGPoK0NOWd/wBeh5zWFMjueJg+o8i4FAO7c4W2BwWyFA7iPxieCk6z5ZtJc24eQm30j0mJ2pEn3+TQWq0Oy8wIO9DMk5JMkNPtBB+6omsE27UsWH7TGSMMCdv8zQcpW7SAoqlyT9P0RvMqIRJIUTMf507sdNXQ33XW2WLou5EIm22CQSQYgmIOQcg1XtHu/ZkelVfBGGJzmRwO1Pk8baiyzG5F5PL8nZdG5YPqnbwSDwx/Op6l48FIVlyMOi+IrZVk1Llg0BduSuCBufjaoKrJJwIwKP8ACmnKPdMx8xiPj3/lXmdq96yzZLGQBGZPbsKs6db1It3Fa6QUAAQFSoBSRGMkjvUYx4pFJT5tnsGgK7EuzIkZJ+YwOKZdY6fqApWztJI3bZmQDI44z3+a8c8E+Kza1KLdm7auXIKsQBFyFJk8EEAjIBjOK9/ueJtKBEkgAQAjEY4jHaPyNTWm8urHepwVq94ft6kIL4Fu6AM5UwRPcQc+3H0pd1DwIbEuGLWws+YsGPqMQPmrnf6ha1MKoaRmWVlEYkgkdvb4oa90O6oPlahl5kbZBgHODE/dXXpzcOLr6M5ZxUndFa6Uq+XKv5QDBWufxewOYHB5wc8U9XTpCtdtAup9JVRuBX7IEcxg+1L9V4UuMDN8ZALAqFBzI4P1k/1ol/DDKu+zfMr9nAJk/KmcyfxjNUk4S8ixyXgC6p4x0Ng22vW2FxTCuFCmTODGYOQce/FOendft3/XZIKEZWBIYTEiN0/dGTXiljqWova93uXF1BEhhG60yiYXMQsSBzn35r0/Q9LupbB0gVLTqDsbMFgCYaMiSSCDkAVBKLlXXHks7UcvqWzS65QhDAkH7TCAOAAMCCe1Ct1RthXTpbAHIMsBuzwvvPzVUvdM1hJPmTPsxjPvI5P50EvTtZcMC4xhezGQPsgQMj8OKutCPdoi9WXVFh/s4XfW4tpJzDsmMZVeSM+4+6g7/hixBhm27uNxklZGRuPec0rueHNYgIJDCR+8GmeCAwmgL3hvUkyEBkSNpXP0AIn7qtGC/OSc3+Ua6roWmgKcBSxEi4BnGYOcg5Jn8KTahtGjw5U+nYQC25SiwMACZx6iYJ5PuBc0N5YJRonsSOJ/A445oV9DfuSUV2gQ0mREnDTHefvmqbdLhi7lvlE/VtXokthrYZ2iYBIGI+0XGJHtx+ANR03XW3NuO0DEQOewBn86Zdf6fqwu17bwTkkbjPP2oB75+uarhtMABtIPfnP41GUpIqoxYzfq7EHPEn7JPFT313W1LKVJOGAIB2gEwexEj8filvkklFCkdmnklsgrgQOBBnM/QWjQ27KjNhXYbsuzEif4YIiKGU5dI2MY9gS9FZ9IuoVLjObpS4zeoGBhQDkkDM/OaD0HTGc3DdGFAAwEjngcscR+MmrSLiH7P7I9hvfkxweI+DxXXpjnPeGx25kHETwf5Vo6cvJpakfAksdJDQUVyBAMZyfb7u1MbPRFKO9q4AUMBWJVyDGQCDGe01InUBPtB5mfjkVwmuTKsqt37yPbiK6JRvwRUqKt1Pwy7P6QwKgm4x43AAkCIzmfj7jS3VL+rgDYrsSRuloIIHAwee/xV3HU1M+nce5ywnjv8YI+aXXmV9SXuWiylAF5hWk7ts9yCM/FcstAvHVKZ+tL/AfwrKvP/q/8B/A/9VZS7D9/YO4v8Y26j5dxdXYFlFLXyV9bE7bjK0j1RyGMn3FN9F4dsKo8zJ3ncUYn7UkMRtkk+wNZ1XS6lQC1kk/b3C2sx8kJPxk1XL7ujEm0ULGRClAAM4iI+6uhwldp/cmpxqmjnXdKtX9XqktrEW7NtACTLF4YkkY9IYZFEaHob2dDo7wkhSrkSGWLwZZjkeploJb21nbKO6FWfbLZETlgeODz2pjpOog2PI8wooUQQrbdykEfswSDkAxI4PEgVzvT1FyWU4Pg66N4GW62qt3N02kshQsAb3tByWnJgxxmTQdrwtOtOmuy9pbQvOw9HpIj94dnPGZj8HnRPEgtWLgundcuXS7DackxERgKFAXGQBgVNpfE9sa83CWZHsqhxCyrEj7XIgnBx8e88JrtMfKDZXvEf6NFW84R9pWxcdQssC9oIQoJydytPArXgfwmmstXHuOZTy1EezDeWfEkANtnkZq49W6rmw1i2024YEnaIAZTBDQVgkdvp7L/AAE1nTpeW4RbveczMqggRcRHQFjkJtJAPxznKKLTGbTCtb4A01y5bMlBpzat+nbNzcJGDgDn1yZk4MVdLGhkxbuOqhiRKg5xn6SfYfjSW5oUKl0MIRBgKyS0YnvPIzjB5zRtu/csn1zdGILH1AcEMece3wOYp69CfqMRauyfXbaBEspzyM+rtnmOaiva/UKom3bC4Ej0jMnMg+k8T9YNRnq4JIOI7uNx+1yEWAeYGJ75pd4m1Tto7qW4uX3XZK+hssFYMJiACWmfb2rK/KA/owLqfja0j5NlbgMA7weBySIJ+v3VTPHv6Qg1gWrO5C0DzEeAVQFdgCqBE+x7R3qudd8PaqybdtgjltwDW2DKY9UTj1AduePcVV9bZiJJ+MGM/Wnm1jwhYp3yxlp9cUTarldyCSGiW3SJ7kYM/dNeo9E/SNcTSJaAXzQ20iQEZQohgYI9gQIOORXjOkujdJBMREYiO/1q7eDOvomrQhBuYbASvciAS3Ptwa55K/kdEWl8WelaXxs5UHySQYJWTBwIKnaSIic/lXF3xeQzgIisR64eDgz2UZzEme9RajpGxP2xKtugMA7KBGZKBoGeWHfnml9zpiswCXbLhWjFxe5gYJB5xMV16ezPlM5dTcjxQ0t+JyVztXcQw2WzEqZyfMAz3xB+6o7viPOAE5K7VCwSZJzLZ55xnFIn06Bo/ZhwftFwpMyIkNHv9ahe7aS6gW5uaQNisH5OScEQMk5x9RV9vTX7ks5v9iwXvESspBFwSQTBWDBBIiBzkSD7fSpj1uyyHbv3EmNwMLxOFYzJ+7j70V7o1wzthgDEABu/+EjH3UOdBeBjacZwTgf0/Kn2tMXc1CzDrGnkTEsWw5M5HIJGT/h/PNS6rqdi0N3mWVME+rBxH7sj1Y/1maJ1K24U7rbQAYJEgc/Jia8417szlmJkmuXWjHT6L6cnPs9rOl6c8Nd1CF2Agh0w0mexkRGf580KOj6YgFdQATyDtgZ9wfv+/wDHzrpQUWCBtuHJMz6SR24zSzT9UuqYUkZ/3/2pVrSiNtxkepv0VR/21vOBJWCYwJ3d/wDKodT0UqjPuUhRJx7Ant2xVHdAQA9sQPUGEqZPOVgffVg6Zr7dxfKcEEvuW4D2OSp9OQYMD3P3Er+Lb7B/pkug+x0gqPVt2CckmW+TxEyD9/Palosh70KpKsp9aTHbCloBjPE8/FDa3UhblzTXhcUwQhMMIbg85UmOD7j6E63UNbe3+zKgNuFySQQAAQB8kge4ke9O9aLVJirSadtBTdMP7qKMYCnGaibp9z2n5kH6f50WNfxAYdxJIInJyvzQmt6l/wB4mZEE7j/r3NdUbo53Vnf9mXP4a3S3zX/hb/xr/WsrfI1I9w1C+YrFGQqoyTBzPdgGUADvznNJ9VlGIUMpHp9JNoEiJ9RA5gTPsKe3kJRNzANmAjbFAg8ggkzmRApHc0pa4LaGSJIY4gDE7hgfziuFcnZZLaNtrUuA25to+yNxBBMIQzH18e/MUv1PRbCRKKzuSBtCtE4MjAxHtANC37TyYFtwCRksJP0BqO697zxavWzCiTZtuAIA5c5Xj3+KeMH4YkpryiXW+FbKydjhVOY3EtnJUiUX2jIpfc6BpSGKajbHZyjczEQQT9yn86M6Z1j9UlvIgkHYdzblnAncIn3iJ/lu94kssf22l9RyDAk7gIJEARGcc1VKaf7E24MQJ0UBiReskgDvA9XsCPxPFQafw8+4m2qlpiVZcnnkHPPP1pze1+in+5bOeYOOwhoj/U1FdOi2yu/mck7uw28bYGTMd+arb8r7EqXh/cVNfvWTHrtmQxWSssOCRxweam/4p1Cmd+TySAZjicVPcsadkBXUOGj7LA4M9j7EZ/KoLuhthgBqFZTBLbWESc4Iz+OaaovtfYX5Lp/c5ueL9Rn1DJkjaIn8KFfxXcGXY8nICn8RzU39kgiRetH43EHH1AHzQl3psA+q2fowrOMfAVKXkl6l14XrQRdRb5JBKbHEjv6Sv0gzNV27ZuNIPluFYAkcZ4JPseJpnd6avcIfwP8AKgbnSlJ9Pp94PvUJaUl0WWrHyD9OtxcUm2Cg9TKCMqpkg9/84pmdLp2ubnuXbLlyxVbUoARuQqVMj2ODEgic0GvTHXKvHtP9als2L6ZlYAjOPmMVKWlN8FI6sOy5eGPFTbBb/XUX0wPMtmTtkQzBkk9wTMg+8irXpeqXWH/st0fxbmOPpB968ttam5ObUkZkENyfyrL5Vh/crPuwXH4SaC0WlX/gXrJ8l98QeIG0xRlOlNzPl2rdss087j6wVWBknEVF0EoUfV+dauXbjxfBUFEBaR5S4dQJBJ4MTiqp03qb2GLLt3ERuCLhZmFEekT95704t+MmZgblu3cJ9JdlG6J9+PwFF6Egb0S79P0Gmvr5lq5aI5OxcjcMSqmV54P+Vc2fDFsF9v1ALsCD7yuRicSRVQu9SXexuae20gDEwNpb7IUxEH6YFEdM67atMSfNCkRtDPA+ft0MdSuw5QJ/GetSxpXN9ShNtrdqWDly0xJVogYJ9oHxXhWpMnmvQhYtdR1F6/qLjiwpYWLc5hRzwQokSYGTPtVZ1vS7NuxpLqMxvXVLMuCoIYwc8COQZ4qE8n2VjXgl8MWPSZghhz7UN1Lp+xpH4/WrTb8E3NNY88OlzaAz2xIBXEhWjJjvEfyrfjG1aW1p3RNjXAZtbt5AEASYyS0/X2wazqqBTuynX+oNsCfOT2McVY+iC2VG4wcE/HaJ+ZqTpfh+3euLbCubjiMRtDKNzCT7DNcaDwjda4xs3Qy22IfdhlInBEZOKlXBS3YZ1fp7edpFibruwVufQIJEfUz+NXBOl+aot53B0YxEYOx+QR9k8HGPiqx0LVn9bF+6rxYQiyjCJY/aZzws+309quur6iNNpDrYAcAKAvrA3kgEgdlg/lUHaLJp2ecdR6s7al7Wy2CMY9IkYkd84kR2JxmirXTwBuZh5hjcII+5R/COx75zNNuhdKR7Bu7VuFbxLXSuw7mzkuYIzGYHP3tNeqveBMSIYicD4G0CRgZiBA4r09CUkrbs4daMW+FRV/1Nvj8R/Wsq07V/5Y/H/wDmsrq3PoQ2vqWzVXCAV3NAmADtHYwJxmew/GlF3TmJMgRye5Jn96J9sUTqNcVYw3qkksANvYRmYBwPf4pV1O/7AlpgvMwcSO5gGcD5qFMrxRN1XSpdNrYxsD998kkkcwWCqB8TM/dROl61ZIXTqvmQc3j6Rj+IgD085kfTvSbR3oBUMHAJhczOB3EEfHOOBXCavc6L5LkTHqhVDZJaAZHB5FBrjk1lh0Ny3qC7bnYLACW7YVRtI/fcx/uK4sacs7B0PqEEsRcCZBAQx9oieR99R9OUSE3QTgIuR2IPIgj34yeM10166QQkIQY4ByIMgFxnvIn+i/oNwRanpiInps23fd++vPsIECIIz7g8ZpXb8Ogu5uhd7ZS0ilFRRiTDmSe+aeXUe2A6k3GuAB7hA3AHmYAA+kiorWzy3ZyX3SCjesASIjb3gTgmJ78l1J9iuKANJ0KyWh0LRtnaSIgZLZiDjP1ri74ZtMm62WksQDO5QQeDiTgiYmjhe9BtIALStld21ZIBkKv2hMSxPelOr0rm8GBOyQSwEAhcAbcH+s/fTqUvYjjGujV3wvbDhFuMdxgNtG3Me31/2obqXhJ7fDK88Acn6ZzRuk6yrE7pwQV+cdxPv7n3+Ke6LVC4ochiGaIjEngLIBnHx8UXqTibbgyrXPCvIW6CQgYrtMjcJzE8d6X6Xw1de6yyqbV3bnDAHnAxzAJq8666ANx2wojy1mCDIX53A+3sMYqv/qwFxvLkMHYz9kQgCMeYIBBwOZI70FqyYdlIX2/C91uCpGc57Ce4H0rrTeG7kks6QBwZ7xiAszJ5+D9ash1yWkVUYbuSQQeRxkiOO2cV1b6lcux5VsFmPll8Qd3GMdpMz+FPuTE24CG94avoY2H1DGw7pGJBg/IwaCv6K8SJBPYbisiMfvHH31cOo6i5aZLbgOphALZCgRAO6ATmRJmpzoPLsq1zalxmAFsuQDMREIZ54MARQWs65oO2vBQRpLiMR5YO4fwq355AP0g1KbNwqf2HzuUMCAPY5Azz9K9K0wUtB5EnCjOJEZIPfPx2pde6haFzbcKW1IJ3H0kT2GMntg85pd6/AdqvJSNZcunJzP8AjU/zk/jSzqmluvZhRG8RvMn8NogYr0TR6BdQC1gAiCvmHn3hsznnPP3Vxq/Cqsy+nGFb0hjMjMsJAjv8ffQc49MKg+yj2NLZVNjkqgWBc4E/45/yg0L4e6MRcuXWtAqs2UtuYG2PVz7yRH1q8X/Adou0h1ZApX9oNlwngSwxEEkCY/AV3pOlC1bYEmysj0EhxMCTuBju3IPJqM6l0Vimuyv9L6LeSybJdWRj6d0kopn0EzDRiD8+3Auo6DcGssvdm4XDFSIneAAAO3pXge8+9WbUeHGLKLTq/wC/jaMGTknB4++gPEun1SIItmbbAownBHtDYqMo+iql7Ir1q5Zu27iKV8vdhrUTuETK9/up54dUWb9+4BAvi3cgCPWNwaAc5meKX9K6o15wLlp1uQCVMkg/QCrrb6Q0TLTgAFT7T3pJcdjRdiPQJYdr6XAdrOGUYBWQxP1n24wKS6Wy5umzaPmW/LJuLmMZC4yTuzgcc1P4z0mrt3rbqNtpoD3EEtgyQQcxHenvROm2WtKbakbmY4ORkmDJmR+dBV2F+kJW6YrW4jceAQxgT/DPqAHJ4B+c1C2m3JAIJKiCSAAwO0SZng9xxBmrEujYk+VdKk4/aKf/ANhkcfNVwa17eoa1qLO45goRg87k7fnx9K64yvo55KgH+yrv8Vn8TWUR+rt/Dqf/AAj/AK6ynyYlIsPW9IhHr2+nsSCfj5Ofp+VItbo2ucXCHP2FZtxIBiTtz39zQ3WtVrvMYJpiNzSCbltTC8Egsc49+DGa5sdH3ZuMgJ+0d4+0cwSEH0wT+FMmvYGvoQ6Jd0ou8OOCZXcYOdvECDn8qZWdPHpkMwOQGkY75+/vP0radNtWvWlxQ5WJXJjmJY/5VBqbqOdqq9w8wZYiJkwFzit2DoN0lw7SLiqIMFozGZ+Pb8K4udUFofswQSfU4PI7KSsSvPznmld7rShoQbyTA2qxGPxiefu+KM1lu5sD3CVB4jjInvGIzRUVdMDbrg51XWSyQJJBn1ZUH6A5HODPPeo/7UchVIUAHmPT3nA7ZPY1JZ0J3bWgmCSqgzGIYscQSY4qJGCvF1di59QCvH3AgH2++adKIryN2eqbWEkA/wAR/wAXJzk+0me3FStrbZXaXiDiCNnvyODPstA6vTQoJI+6RyMCDkT7xFCt0RnXzDKrMersf9iKaosW5LgPR7LZ3KY5BKicYgdyPnnNG6PqrXPSku3IC4WMZxMkHECqrf8ADtwqSksBguFJAPzmPumk56Yznas45gmSDzABFLKC8DRk/I96j4guLdfzCAVGUIIjYc4MREloPsPeo+m9SDWxG9rrSxZJYZywgrAMyTGBuP3TdG8HW7haUCYja5Y8yAdmDu9iCeffi19K8C2NPeQ7nuNtkoAAuCMYzz/KoXi+S/a4KvpS7hkC3MEFhkSWwMRnmB3mrF03wjqmAkXQARhTtgj3kds9v51dtPYFljChfNOSdrD0iZk55gAQM/jT99eAM4kwO/acxjFJL+KkuEjbEe2yrdN8LXJbzk8xTBG9gGVlEAhkjnAOJMCeK50vTtQ9xjftAKMJjeRBGR3BPO4yTTJOqPdf0m7sdYVlUBEMDJbk5n611qethLG+HJCwSrSZH1OQff8AnU8p2PjE6XR7QQAyjuo3HdH0pN1G0pVWNl3U8Ltck9/UIkDMzihdB1+9fvAS6L+8Lg2pwI9fOfgflwX1bXJau21N0N/EAQQAcDkg5MYz2pknF8gtNB9i15YNu3ZypBhcDdgxJIDRM5+aJKXCx3LEDkwFk+2MkfNI9b4ssqC820uDBZssJ5G6ZPJyMA9qh6P4lW5edblxCkHyxmRubG5sgnAyOPvpXGVW0Na6HUAGIbk/HH3flXDWFB+w+cQeMf6/KkJ6wTcNrZcJ483aFEZhhLEZ/wAuKYiyyhWVfMwILEFT6vtfu9scnvitjQbCCq2tzJbbP2sTzHMdhHFTxE7lbGScd/YjB+aA6pcN5o3AKy+q0ANxCzwf3QPeKn0N63asAp6hnaq8hgCGhmGQcYOPxpWuPqa+aGS2FUyqtgRMcz/Cw7A0vbqLXLR/vmAAO9Zkn/CV+13Ej2pXpeoXNS3lwbGyDLx6kDYEEkmJEweB2oixqSWdFuB3WVPpCtLEjALQZj2/nWwrsKlfQ81C+fbQ7HVhkMFJPHbiD9f/ACpKmgt2B5hDMY5AKtuJhfTO0A/mRxUmj1QsWsGN27Bk7cyRiYJ5P+1S3dAuotkEMQVlFIbnt3n/AHNJVfoG7JdLrfOUQu0EFZGR/MwefkUiS3dLsrFgcsOQ0xEMCArAjv8AWu+kWfLS6DqAILC2jyNjyYDMMA/hz9am0OomwC7rIaPKVt337gSTPtniaequhbvsX/2ef/c7v/4v+mtU8/ttP+ca3WuQOBX4q6VcuERsthRGCJj74xVZS1sBQQ57sSKt3UPDFu3duXXa5cG3ciO+5twzggg/cTEUgs6RL6PvG24XB42gluxLSzk5JMR7812RncTnlHkXdN8LrchmdAvEKWbnA+x/KaedP6Pb0ji7bZ5EgHOf/lG7mZFQq4tIyiXunIiF2ADCqBE5zxNLf1lbysrl1KOD6j6ogiB2X8Pai3KXb4BSj12F6Tq4ub9qhMyZhQZJ4+THt+NY9hfMDiDzgyVEggc+wM/UCu+nWRZ3bbBnlXlXJ3SCNxgQAcAT39651PT/ADFARsKdnlqxEbpMn04Ezx35itaTNzQNe6sA8KQSMQJmeJMA8zWLot15C87Nw8w/vL9B3wZEx7/FR2NY1tmsNaFvaIYhd5AXBllk54njI4qdGZSbaD0xLBYP5zBnEZ+73f8AQWzNZqlVuTO8HdInEQVERJHf8KisaIhd0FrjNu9UhlIkZkkZwZM1z1W+1hlQWLziBu2BMe+QZPJ5Hfk0YikqGO8bhJSZPfGT3HqyJHtS2ukNT8irU3GU53ZEKxkjJGcYz8/WghbZbe5UG1gWDEgmVxHMg/H9aeazUHbwAYycmAT3xmQQOO3GJpfbsrsU4DKMNMQf3pU4aeOJM098CPse6DXDyVZmhjHuYImJOST9fwph0/JFzAD4RjJYlScDiRM4+tVO11VLtwIxLNH93tMKAZ7ACBEzTjQ65owcHhxwx7mMQTPPvUXAspFju6ttwUQ2D9rBB9wIPbH0PNSLr9wKrdGCVZhukT2ySefy+tVN7pe4V3vgKTELn/FM8r9Io7Va4BVCQsDLBZcMMgljMCY4I+IipuA+Q+t6wtYCOdxQksuTABJUtHPA4xSrU2SLQ8gk74jcRtgYhcR8bTj8KXjVrOzfCs+4KDlgOwnI+QMU3tENagW4tdyZXHHvJme2MUaxBdk3TUJ3KwkqBEZjkcDgT8+/tQOr6MtwbmkMBmABE+0jv9abDWMv916ZUKcALtRcTJxg8zSHU9RUAMhx5m0hmLAzML7kTme34mhGTsLSoC6z0EXNnYhcwszuIxmQG9U/ifeh9J00qxFq0srBS7IPGCCcgCc8jmrH03y7rBmY7VZmw0KzdhIyW7QCZ9qD12pjcttBuSWubVbZsBn9/ZmTkAFe8U+d/EXFLk34c3M7ebc3LMMFAgE9xPKnIPER3FOm1i22cD95gqKxksYkkzgBZ7cyeKT6frKqjOkKAZJz3kGMCTJMxVd13i4FLnqKsxwYWTkmOTx8x2pNpydjbiSLlc1whIXc7SDycrJ5UQMe9HWrF7cDsTbMsWO5gY5C7gGM85FeWt4sEBN15mH75favOCADIgYxNWvpnjjT+k3TbVySqvDduxZh7RkxSzi4hjJMter17WRbKqpZzAfaFC9vXk7ZPzxQ1/y7Dux1Vu27nIVd7xHK4kH8RSq51574PlMh2HGxs9p9SEjaZOCM96CueHLbEkhg5WFb7BDHvKkBuYiBSxivIW/Q00NnTm8bg1OovMGIJZDiQD8QQBzHAPcVZbPpUx58LA2F4+z3AGfrkzVJv6B1QDz2tmNvq27Y9mB7cd5HY1HrdZcRrVtQxGAYypzu3JHGCRE5j5oShk+zKVeC1avT6cLcbyNzXJ3JvY7th7n7MznnNVDqHVNVateXp7AVCZDqpZ8NIB3klYI+e2asiQSPLY+XtICZJkYlWY5E4gwcjnFJ+pdRKnYpbceBwe/vH88VoL+ZplT/ALY138D/AP0l/wCmsp/+sXf43/P+tZV7XpEqftlm65pdyM+5pHaRH34qja3WspUA/a/1isrKrDkSYKNWxMTUGr0Ct6mkkSefY1usp2iaHfh9POIDkkAQM8QCaI0Obdgnly89vsEAARWVlTfZSIH4k1Bst6PpnPt/WuPCk3zdW4x9Fs3AQYMh0WD8QTWVlP8A8diP/comuageWj7F3eo/vRgsII3cYFFWNKLltwSREDESZjkkE/hFZWUrHFj2QLthRwzCfnvzzQniC5tZ9uIbaPgbVOJrKymXaA+mRdP6gwBXH92oJ7neBMmf/KnWmUWrttB6lNxF2tkDeisT9ZJ5msrKWQYg1zVFWucQHdNpGCAwGe/c9/yxUnV7XqCbmh+c5hRgD2GB81lZShGvgHpNthaZhPml9ynI9DYgHjmmdvqTu14GALcBABwJP9KysqEuZspD8KF2rukqUn0m2rfTkQDyB8VW+qaggEf90z39W5j+YFZWVSPZpdDLoWrZ3huDJ+hVioIHGB+dcdT1jFQxyyuVBOTA9/f6cfFZWVvIX0LdXqQbLDZb+0VErMblSSs8E84qtiyvlFozujv/AIf61lZV4/hOeXYL4st+SQEkAqrQTIkgTjiuem3d+wOAwzg/4hJrKyoTfy/kUiuB14cvHTa1PKxsdgPkExDe4ESPn8K9Zt65rindH94VmPYTP1rVZXNNcnRHoE0SAhV4V1ckDiV7iePurjQXiLgAwApAGYH0ExWVlN7MSeLLvlaJmSJLD8jiK826b1O7fv7blxiJA/D61lZVdH8JDW7Hf+u1ZWVlXJn/2Q=="/>
          <p:cNvSpPr>
            <a:spLocks noChangeAspect="1" noChangeArrowheads="1"/>
          </p:cNvSpPr>
          <p:nvPr/>
        </p:nvSpPr>
        <p:spPr bwMode="auto">
          <a:xfrm>
            <a:off x="76200" y="-901700"/>
            <a:ext cx="2447925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3076" name="Picture 4" descr="http://www.narodsevera.ru/dat/pic/image/148-stojbiw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4152900" cy="3162301"/>
          </a:xfrm>
          <a:prstGeom prst="rect">
            <a:avLst/>
          </a:prstGeom>
          <a:noFill/>
        </p:spPr>
      </p:pic>
      <p:sp>
        <p:nvSpPr>
          <p:cNvPr id="3078" name="AutoShape 6" descr="data:image/jpeg;base64,/9j/4AAQSkZJRgABAQAAAQABAAD/2wBDAAkGBwgHBgkIBwgKCgkLDRYPDQwMDRsUFRAWIB0iIiAdHx8kKDQsJCYxJx8fLT0tMTU3Ojo6Iys/RD84QzQ5Ojf/2wBDAQoKCg0MDRoPDxo3JR8lNzc3Nzc3Nzc3Nzc3Nzc3Nzc3Nzc3Nzc3Nzc3Nzc3Nzc3Nzc3Nzc3Nzc3Nzc3Nzc3Nzf/wAARCACGAMEDASIAAhEBAxEB/8QAHAAAAQUBAQEAAAAAAAAAAAAABAACAwUGBwEI/8QAPhAAAgEDAwEGBAMHAQcFAAAAAQIDAAQRBRIhMQYTIkFRYRRxgZEHMqEVI0JSscHR4RYzU3KC8PElQ2OSov/EABoBAAIDAQEAAAAAAAAAAAAAAAIDAQQFAAb/xAAtEQACAgEDBAECBgIDAAAAAAABAgARAwQSIRMxQVEiFFIFIzJhcZEz8IGh0f/aAAwDAQACEQMRAD8A6dcSSiZsO2Kwmu/ihp+j6g9m0dzcGNtrvEFChvMAk8/St1qcogWV+ckYXAzyeBXCtGgsNKuNc0zXooROpyjXKAZhJ/MmT15JwOv0rsmQqaEZhwB+5nVNB7Z2GthPhJnV347th4lPoRRnabWrrRdCvtSgj+Ie1j393nAP19POuUfhvpsra0l1bPLHYu5hglbgyEHqMdQK6d2klsd02malN3cGo2xiaQggJkY/NjAJzwD1wetQcp2GR0hvFTmTdu+2K2w1p326fI+EK4xnOPy9cZrpPZDtWe0NhHKfDMR4gBgcdcevnXMNT0TXdO006FD8DqQ3FYWt3CuU6+IEDB6Hr51vuxNrp+kGLTBeRvcWVv8AvsyjG9sFseoGfpQ4nO4CMzIpXj/TNkZZf52pd7L/ADmqXVO12g6TIkd9qEMbuMqueSPl5VZWV7bX8Pe2kqSIRwynINWw6ntKZxtD7eaTkb8mpXnMa7pGwPnVLdXZtLlHDYA6j1qDUNct5URCQDyevWltjJPESdQqAgntNFBc98u5DxnHJqXe38wrKWmsNHCY0CktyvtTJtXu3KpFIQMZJwM5qOk1yPrMYFzWmRhyWwPeoJtRtoTiSZAfQHNZC5u7i4yJHZh05b+1CsJGGBkYohh9xDa/7RNfNrUAGIW3HyyCBQL6tM0gZJgTnkCs33bdSQoB9etQHUBCQjRnI5bxCjGECV31rnvNzb38kg/eMcHoAelSWuoNNdtFlcc4NYu2u5JESaEFc+RPNSrqQtpYn3FZSxC+59Kg4Y1db2Jm7aQ8DfgnoPOqnWriWNQsMhLefPSqG81y4lPfHK7cYx1P0qvXVVaA97OolGVJkOCSPaoXCYeXWpVCWD6pcszIkzAqw3EimftC8eWRTdPtBATaMHHHnVRa3y3KyOp2Hf4uM44/pii3mWFd5kAQNuJc9B86aU8Sn1W9zQ2d1cyssayM2SM1pkZhgE5965ta6helopbZ0QN4mYtkKD06dTitr2eluZ7YyXUveHdx4QP6VXyKQZpaXKG+PmXWWpUs0qXLs5J+J3a7UtN1h9Js4Ejj7lZhcbstkk4GMYxxWQ1K6g7U2Fre6naK0yMYMJLh1yPzHzwDjj51afiTbpBrmpbJWu53iD47ot3ZJORnoCAcjHPH2y2nx6nZaXHuZJrSSZtiKpLF+eennggDOTg8UlzuN+ZaUUK8Syv+0F3ouo2Vtp8cYS0CPAu5h+UflIPqMgk+5HkaWkx3ev6qbkI0U99aXE8qlyTPLG25eD0GcKD1xmqCwstV7Q6lJPa2b3HcjxlEJxzyMevX0q+t5E0wWCi8kGtrIYFs2XDxAnJJI6eHHzqeApAkL8mudB1PRrG+7P2farvmtbuCzTayhRvYfl3Z88MQQfJiOtYN+y19+zkvbO9i76OH43Zkxsm4+I58ug+hq7s9Fa37I3Vhq88jWWpTLKJXY5trjCsv/SQT1xyuOd1B6JreiaPoV/Bf6pIdSRXt3gkjYqSoZdqtjlSMEDr70A/aMbgHdMHFEl7cag2ramsM6IGjebJMh6gD6EV1v8HrK9h0dDdLtEgLorHBVSeMg/I1g9Iu57yySW+0i0mZQY42liDB0XdhR5gAjHWtf+Fd9qV72k1CbUr6ZIUttpt+6xFnK4IHQYGffxCmA21RLD4XNh2gDRzqD79OfSqNgPzP4sHxVb9obiKafEDlscEkYFUsU2+3lZsKOcEe1aaA1zPL6ojqmEQABWABzuPPrUyNsBIzgdR6UFayAvIjsSfzDPpx/g0RA4A4JGTmpIiFMkctw+TwCMDp86hluHjjIVCzeXvnoKU5LHGSM0OI0acOc52ng84HrXATiZ7JNMsKIwy7rgqece9Rqh4aVg2/hQOuKcqqA7sSxA5zkBvp9ajcyOu4KY5G4JBztFGAItifMLhCxoqIfy561Va/O6iCMBeQxJH0/wA0VpwK2qq6gHcefUE5zUOrpvECkAsXOD7YrlHMljaSygA7mNmGMpliSc0LJd2cmJtmXX92WKYJAOOPWjVKJAC5AQDkn0rOSW8U013IrsIzuKBemCN39WJoQOYwmlFS1S0Dags20ghM4zgZz51JawvEJlyJDFIQoIA68gfTI5ptvLL8XKrSKRtXBPHWi/4NowC3mDUEwlE9iw0mxV2rH5Y/N71p9AvVjxE2Apwck9KzkDAx42jfk5wKNs93xEQGQPOkuLEtYXKMCJu96ev6GlQO/wBzSpGyaXWaYv8AE2G4ttJur6zSLEIMkngJJGMHp/U1y5rK97+e/uJNkEX72GMyEnI9s4BzznnljXXu3/8AtFFbwpoWkRajHM5FyrsMquOMDI8/P2rl9z2g72a60tdEF00UTlmt5WOcYzhRnHPHJPSqrqVb4+Zp4za2fE87C3GoP2hvYNNkcJfQjKMSQSuMY+nHPXmtnedldLt+0kF/qtxDDc3CnEhfYCB1Az54IGfcVgeyV3qRkF7oWiv39kxKPJukDk8bM5GDtJGevJrU9qp9Rk1iXUzqbxWCqitbNEWeHGMhSoyMmjKWCR3ghwpAM6PcLoF1YXdjLPavDcIN8TOMEKoAx7AY6Vx3th2e0+1sTqelm2mt7VkW47yXcTu8KkjzJIz9faiU7SJd6q7Wc08ujqFV5IrOVkRsHg+Hr9KrzbzxXfeibNiYm7xJVOX67TtPIwOf7UOBWZqIk52VFu7g9oYxp9vPbajAJ5w+It3+6HoeoI5/U+9avsvf3C6Faw20kM0RlO9zjfgZydwHPIHB565OeKzuj9h471LAC/utt1A01qVjGGVSCTkr4RyMZrS6TFFaWqQWsCIidAhwD69fM0/DhV2JPiVtVqGxqAPMs7uSQICfzE8D1oOzWX4JEkUZIO8k+vWj2j7yOMsAwJyfoc148TSOAVGK0bnmcwPUJgjJKbiJ0TgxlGPpgj/JotY3VFLABeualVGReQAPKnTuu1V6kc4qLgha5g5JOMHBB6mo5m7sbc5JOT8s1JkOeRg+tJ8KhLA4PpmukGQEHCxAELuyTn605seuT5jzrxSHUbWwSakVcndn2+vrUwRBrgzB90DL3hHCN0YDy9uvWgbu4WRtu2QSIy5TzUnjJ9Bk9ate6JuFcngDA/T/ABUOo2QlgUjcjCRMSL1XxDz9Km5O2xzHSMXEMR2mNQCwY9SeB/eoVId5UaLaWJ5UcEf2omJAXaWWIJIo2bsDB+X3NTWsOFZi3U+uaG4QW5FEuJ2B4yBip9oUqcHr1qfusj680wxje23PA8z5daGOC1GK+BuxgbuDVjYMDNF7sKrogFG1eR79KsNOX9/Hj1oTGIeRNZgUq8x7UqTL1wa61CQTzRoBlPInrWOvbDUbpxcjU+5k3bT3UWM+xBJ44Ga0Wox7r4OvUnxf1FeN+8EhkwVDentQbV7wjmyWQGqZ/T49QtWnWfUZZu9w5LKMqcY4+mPtRkdlJaSJdWu5pky6ke2M/oTRN5GUdXUDGRz6ipNSlMNjLMqnMaMQBxnNHxwAIrq5OSzdpQntNeT3MmXmXOFBBHr7DkUHpaxLIZ7iETSMxYd4c45446VDHtLsIwCep55AxwamEpYLg7fpVoYUQfEVM863OxG5rnv7OjDxiAqiI0hRCN2N/Vc9dvoPKrCxijtIyixBzxyRmoo2bjHIohHGccbutCEVP0xrarJk5Yx7jccgfIZrwoM9TTwQT1AYUmGOc/WpiibNxFd0eGOaDdQhywbOPWnypuGVlKgDJHka8Rd4BOT1x7e1SIs8moOrc7jnFONxF3ed2R14NC3cF14RDuJZjlvb0p8Wn3C8OVVWB4VvX+lHQira6AkcHiRSq5JzgDz5NEpFIpGQw9qls7IRRgu2dvQdKJXYwyoZf+YdagtDRPcHDsjBQnJOOaIljLIRIeD5DpUXeqrgvzt68VPujaBlUkjnPrQHvDAEhi2sNzceeKeXABJ+lDtIkK7mZSOtBz6tbRgvNuVR1Zh0HrU0ZIYDiWneEr4iCD6U13VmwevlVVb6tDcIHh2yRMeGiYHik1/IWYw2+QTgZfkn5dKjbC3iW/8ACApAPpRVkHWePbg81QI07srfFTQlOMbEwxP05q30qciaJTyS3JzmhIjEIJE2GX9aVP3D0pUiX6lPqEbG+ds+HHOD1p0Sq4OTw2CPpUOryz/ES9yrkgnhR6eX/frQFlrEE1z3Dh45STneNpA+vXoOldtJHEScihyDLG5jBt87iQvIOfl/ioNZki/ZM+WI2oDlRnPI4Hrmpf2laGWaBZ4maMgkbuRkZ59POqnX2tptOZZJ4lYSAhEkHODgf1z9K5ASwkZXUKxBHaU8Sxbt6EEddxGP1zTnuYE8JfleAAKrA1unHeAZGSEbz+deb7UBfCT/ANVaO2YpcgSxkvdqkIFYeQGf61Gkjb8mYDPRB/agkmt1A2gj7043iA+GJsDgY4rtsjf7MsYLp4WwvTPQ5o2O4dmDYAB67hVGL4EjCGp479WKqInZ34AHNQUMlMoB7y3ZInzyB7g0xWaA5I7weinpVfc3EtrJ3c1pJE2M+NfL1piXkrRmVYZGQHBZFyo/xQbeIw5RdeZarJGVx7cc0hIq8F8ZHQc1VDVPH4UytTxT3M7YtbJ3OCx4x9a4oRJXMpNCGq8eMDcQfWvd5HA/KfI0LCLxt2637sLjBLjac+4pF5wwWTukJbb4pMAN6ev6UND3D3Grk7Rhhw3J65FSQ28iJlXG3zHrTodO1OWIyRRwMcjwGYDgjPXFBG7vUlMT2pDIcMAc4+1cKbsZLfCiwPM91QiC1lKAb9uQCK5LqGq6pqsB7uIRxOSDt5J9vt5V0/UE1K+khSK2KSI27rncMcjHHlWQ0/sjrL3UzWySKhlMmO7wEyfLJHpjpQuPFyzpGQksRz4sGU2lafqsEf7giGCUDeiyEBuPOt9olneNCjSXMT8YxtJIND23ZbW4oo7YxE7ABvTawA+9WFr2b1q0fakzMGxyOnv/AOK5SijgwcxzZGtl4/gwmWxnOF79Qo5GEx/eiNMsbhbuNzd4XcPCqDH65qGXQNcaUMLtiBxgdD5en/easbDs9q/fwubtCmQSAc49ulQWX7hOXHksfAzXbX/4x/8AoKVS/BT/APF/SlSLHuaW1vtmI7RRX8OpSMk07CbLKqF+B0+VVEelSmTdPHIMNyzhuvzP+avdY1qe1vngiVdiHoxPJPXFAHXbznaidTjjOPuasqcu3gTBzDS9Q25/qMn0WSDe/wAMWdyCpQbsjzPFRnRLprdyLd0fgomwDcPXORivTq9+JFdZApX+Xjj0x0/SrP8AaEK2kpe9kRlQvF+8BJbHAxt5qCcy+BOx49JlYkE8e5SL2f1IY32jlc8kSR+ED2JGDT37O3igHu1C5A/eTIPPpwTQb63fyBw90/iwSMgDjny6U1tXvSQ3xTEgEZUnpTx1z6kXpR4P/Us49BmUNuW1yh8W6fPHp6UfFpCO5A/ZzAAEgqTgfTis4NRuXYmSZmyfFnHP6VI+pXRB3XMg9lcqPsKE48x8yFy6dD+kn/maj9maRJB3fcoZ8kEwhwFPy88UDDo0A2tDcMCTgKIyW++RVNDqs0YADyMQeS0jHI9MZxVpY9pEhlLXkIuY9uAjRJx+lKOLMo4MsjPpcpG9KltIlsgX4m4uXZSMkXDAj2xv4+1Mik02B8vf3UT4BAM5yP8ApHlWVvb34i5kmRO7V2LBPIZNQRXEsUgkj/OucH55H96MaZiOWijrUB+KCamS97POSJXMpB/OyeI/M4ya9XU9ARdqwLhv4tp/x0+VY7cwPRevmKSSujZQqD64qfpR7M7657vav9TYHW9O/wB3ZRxxEsuWdGcEA+g9qIg1qxSOV7qKGRo28ISArz9R1rECaUAAyHA6D0pxkcgjecHqK76Ve0j6/KDdD+psz2mthNItvb/u2HAZRyfX/wA14O0UOE/LFuOQRbYJH3x+lYov6k/enq5x51P0mOcfxHUe50FNdt5xmMTFd3Jjtj9ulEftKIjczOqjpiNs59Py0T+HMUcmhAuoY7j15rSXnwlnay3U6IsUKF3OBwAMmqGRUViKm5pjnyYw5I5/33MhJqUMKOZ5HXuzg+E4+4GDVXBrtu8rJYujuepHeSE/QkZqp0fSYe3oTVO0Ucjx3ADxQrM6RwqeQqgEdOMnqT7cUXqn4c9m9KsZJbS3n75QWEjXDlh8uePmOaq/UYlviX20WdyPkL/iWsOqXaypGIW2sT4lhKAenGT705NS1Hv4wljwzEGQIVJ6e9R/hJrkmqW19pGoObm501k2TyjLyRNnbuPmRgjPnwfOuhfDxDnu1+1WA6HkCVG02YHaX7Sl+KuP+G32NKrrav8AKPtSrtw9Q+i/3TjmvN/6tcDII39M9KB3LzuIxU2uMo1i7wMLv9fOqx5FBJ25rWXsBPGZE3ZDC3lj6KadLIqwnAO4jqarjMD/AAgUVcSFI41HLFAW46Z8qk9xOGOu0AzzXqknyqC6hlcBobkxMDyO7DAj3zQzvdwjLyWjoPzOxaMr9PF/WpL0eRLiYd44Iv1JNavpNP09riGMO4YKNwyBn2p+iag+oadHcSoiM2QQpyODg/L9aJg1CxFik7XESqGyN7BdwzwefkKMtpbXXLSJdEWH4kORJbRkKGBOd6+Q88jikHJT7t3EsjBeAps+V95Bu9CKRc5x09qrb+5+CjkLlWkVjGEHnJyMfQjn5Gq7TdYkXUJoNQeGJoQCrIMYbIx1zTGzKpqKTQ5HUt6mi7zIxlfvTWc4+dbK17R9mr7TbabU59JScRK8neooG45DAAc9f6iiDpmh69pVw+kJbxSqCY5FSSMkr6BgNynHX361VH4goNMKlw/gzldyMDOfM5zjzrzcaIuLZbeEG7mAnPBiiIbHTIJ/0qvDEDlmY+px/arWLMuXlO0q5NK2Lh+/qEd6wHFe9838woXvMivVZgc06J2Qh5WxnI+lO75gvU0LJK2Oa9ZyyjG3keldJGOdo/DFt3Z1T71k/wAeO2S2Olt2bsWzdXahrlh/7cOenzJx9M1f9gZjH2MLhgrHhWB6HNfPfa/UJdU7QajcO5kLzuQePyglQflgdPesXOfzTPTaMVgWdVsdSvdC7P2EE9leTbFTJhj5XjPAOA3yHNE6r2we8CWFtpt+0k0a5cwlQqsAc+uTngYJqm7PfiTdJovcXcO90QIkqt1ODgY8zwajtvxGNk8jWlm6tLHGqRySAglVC4yPOsnp+xPQ7rANwTsPrb9j/wARHGqJKtvexiKRimCnOVYg44GOT5DPpX0UGDKGXkGvkXXddu9Z7RRak8a9+GXbGvQEE8V3X8M+0Ru7aG3mlYh/ADM+WVlGO7+mD86vIaUAzNzDc5InQ6Ve/Q/alTIipwnXBjV7vxkjecYFVFzeWtu2ye5hjbHSSQKfsTV5rrEatcgD+M5rL9o4DeW3dLZwyychZH4KfI/61qliFsTx+JVfNtbgSObW9LhOGu1bHUJ4v1FOue1OlyrEokctGm3IQjI/7+VZtOzVy8xj3qFA/OV6/SrK37M26qO/JfHUdMn70gZc7eJqNg0Sd2JgOodqLiRiLJBDHnh2GW/wKhh7R3O3u7mJLjcfESMFh6ccUdf6RaqMwoqtxwqEn9KZHpNpErrslncnIBCrj6mg/P3d5aQ6Tp/Ff/f7lTq83xVyJRCIAFCbGYZGKVjP+z3ju7e/eO5XICxRkkZHrkDB9qHvEVZ3CRmMA427s4+tW3Zq1Lut2WQLHIEIMZJPGeDwB9TVcgs37y8WVMd+JFOs9wiXkNqsanH5Jc7j5naORQ3fXsC7Ze9A6nPn8z1/WtTObmVWja5ePk4EYVcjPHPPlVZBo9v8QWnBc9fEcg/PinHTv4lRNUhB31Pey9jd6xqKxWUglaFe+cTOwRRnpjkZB5rp+n9nXvtNlGo6k0ndhm2ROyksORg4BxjOQMg5+2Y07XZtLMNvZwWMMIOJGhhJZgM4I3EZ5q7ve2Ek1hJBDJdLJIoUuFSPHTP5cn9RVZ9Fldx6jxr8KIa7zFrbPbhWs9sCdTEqMQSfnzRKTM6Z2gfPinscjAqNzjjGT6VsYsQxcKZhvlOU2w5i3Nj+H6Glub1/Wo+g5AHtmmbsc5x9abI2yUsT1P60n8SYOR7ioVmJJw5OPQ15cSsIW8RBx1zQkwghsCdn/DuxXUuxC2srbUYjkdeDmuJ9p+z9xptxdXMkLbWuLndsQ4jjWTavn5k/b647v+EoI7LQgnOec1Ydpey9vrIMTrtD288WcDgv0P6n71jZv8hIm/pyOmBOE9l9Cv7aO31KzhNxEryJLahsM4BKkg+R4OPl5UVqXZ7X9Yuu7nS8SIH91LfiNAinzOz8zfSur6L2KFvpUFpFK0UlsoMTnkk7ejD2LMPfg9aLj7O3V2rftCUbRhht4IYDrjz6/pVYqbuXRlpanzzrmlrpV3GLUnMMoRpjnDyDkn9D9q69+Dekx3Wl/H3BSRrgiVlXkIVXuwre/hLexoWTsQZu1emWco321tM91K/QMwkRhkf8u6ujdj9Mj0zS5kjAJmvLiVm24zulY9PSmAXwYkmuZbbH/m//AD/rSqXNKjoQLnK9X7MSTajPItwqhmzjBqvk7Kyggi5GR6Fh/SlSrRVjU8w+JN54g79k5yf99EfdixryTsjcGPHxEAz6KaVKpDtCXGsHPYy5LA/Fxcex/wAUj2Jmzn4mL7GlSog7R2xZX6l+G5uIyyXEET55KqeaWmdh763t2hOoRsgbK+EjFKlVZjWUVL+MbtObhSdiLjvcm7i6ZJCnNWFj2Is2Obu7ue8/+HaB+oNKlTHyNXeITGpaiJDc9h5FnxBeqY8krvXBx74rz/Yu56i7i+xpUqYMjV3iGxrcIHYdWUMb9vf91/rUd32HZUIimjwf4yzZP06UqVB1GvvGdNQOBAD2FuiMC9i+ZBpv+wN4Ofj4vsaVKiZ2hqix8HYW5TO+8hbnyU0XJ+H8UwAku3OPQAY+RINKlQHI1d5Ixrv7TqfYvSE0XRo7aJ2eMfl3HJH6Cr4tSpVSYknmaaABQBPBgHIFelsjpSpUMODvbRtcCbGHAIGPcYqaIBIlRRhVGBSpV06e0qVKukT/2Q=="/>
          <p:cNvSpPr>
            <a:spLocks noChangeAspect="1" noChangeArrowheads="1"/>
          </p:cNvSpPr>
          <p:nvPr/>
        </p:nvSpPr>
        <p:spPr bwMode="auto">
          <a:xfrm>
            <a:off x="76200" y="-368300"/>
            <a:ext cx="1076325" cy="752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080" name="AutoShape 8" descr="data:image/jpeg;base64,/9j/4AAQSkZJRgABAQAAAQABAAD/2wBDAAkGBwgHBgkIBwgKCgkLDRYPDQwMDRsUFRAWIB0iIiAdHx8kKDQsJCYxJx8fLT0tMTU3Ojo6Iys/RD84QzQ5Ojf/2wBDAQoKCg0MDRoPDxo3JR8lNzc3Nzc3Nzc3Nzc3Nzc3Nzc3Nzc3Nzc3Nzc3Nzc3Nzc3Nzc3Nzc3Nzc3Nzc3Nzc3Nzf/wAARCACGAMEDASIAAhEBAxEB/8QAHAAAAQUBAQEAAAAAAAAAAAAABAACAwUGBwEI/8QAPhAAAgEDAwEGBAMHAQcFAAAAAQIDAAQRBRIhMQYTIkFRYRRxgZEHMqEVI0JSscHR4RYzU3KC8PElQ2OSov/EABoBAAIDAQEAAAAAAAAAAAAAAAIDAQQFAAb/xAAtEQACAgEDBAECBgIDAAAAAAABAgARAwQSIRMxQVEiFFIFIzJhcZEz8IGh0f/aAAwDAQACEQMRAD8A6dcSSiZsO2Kwmu/ihp+j6g9m0dzcGNtrvEFChvMAk8/St1qcogWV+ckYXAzyeBXCtGgsNKuNc0zXooROpyjXKAZhJ/MmT15JwOv0rsmQqaEZhwB+5nVNB7Z2GthPhJnV347th4lPoRRnabWrrRdCvtSgj+Ie1j393nAP19POuUfhvpsra0l1bPLHYu5hglbgyEHqMdQK6d2klsd02malN3cGo2xiaQggJkY/NjAJzwD1wetQcp2GR0hvFTmTdu+2K2w1p326fI+EK4xnOPy9cZrpPZDtWe0NhHKfDMR4gBgcdcevnXMNT0TXdO006FD8DqQ3FYWt3CuU6+IEDB6Hr51vuxNrp+kGLTBeRvcWVv8AvsyjG9sFseoGfpQ4nO4CMzIpXj/TNkZZf52pd7L/ADmqXVO12g6TIkd9qEMbuMqueSPl5VZWV7bX8Pe2kqSIRwynINWw6ntKZxtD7eaTkb8mpXnMa7pGwPnVLdXZtLlHDYA6j1qDUNct5URCQDyevWltjJPESdQqAgntNFBc98u5DxnHJqXe38wrKWmsNHCY0CktyvtTJtXu3KpFIQMZJwM5qOk1yPrMYFzWmRhyWwPeoJtRtoTiSZAfQHNZC5u7i4yJHZh05b+1CsJGGBkYohh9xDa/7RNfNrUAGIW3HyyCBQL6tM0gZJgTnkCs33bdSQoB9etQHUBCQjRnI5bxCjGECV31rnvNzb38kg/eMcHoAelSWuoNNdtFlcc4NYu2u5JESaEFc+RPNSrqQtpYn3FZSxC+59Kg4Y1db2Jm7aQ8DfgnoPOqnWriWNQsMhLefPSqG81y4lPfHK7cYx1P0qvXVVaA97OolGVJkOCSPaoXCYeXWpVCWD6pcszIkzAqw3EimftC8eWRTdPtBATaMHHHnVRa3y3KyOp2Hf4uM44/pii3mWFd5kAQNuJc9B86aU8Sn1W9zQ2d1cyssayM2SM1pkZhgE5965ta6helopbZ0QN4mYtkKD06dTitr2eluZ7YyXUveHdx4QP6VXyKQZpaXKG+PmXWWpUs0qXLs5J+J3a7UtN1h9Js4Ejj7lZhcbstkk4GMYxxWQ1K6g7U2Fre6naK0yMYMJLh1yPzHzwDjj51afiTbpBrmpbJWu53iD47ot3ZJORnoCAcjHPH2y2nx6nZaXHuZJrSSZtiKpLF+eennggDOTg8UlzuN+ZaUUK8Syv+0F3ouo2Vtp8cYS0CPAu5h+UflIPqMgk+5HkaWkx3ev6qbkI0U99aXE8qlyTPLG25eD0GcKD1xmqCwstV7Q6lJPa2b3HcjxlEJxzyMevX0q+t5E0wWCi8kGtrIYFs2XDxAnJJI6eHHzqeApAkL8mudB1PRrG+7P2farvmtbuCzTayhRvYfl3Z88MQQfJiOtYN+y19+zkvbO9i76OH43Zkxsm4+I58ug+hq7s9Fa37I3Vhq88jWWpTLKJXY5trjCsv/SQT1xyuOd1B6JreiaPoV/Bf6pIdSRXt3gkjYqSoZdqtjlSMEDr70A/aMbgHdMHFEl7cag2ramsM6IGjebJMh6gD6EV1v8HrK9h0dDdLtEgLorHBVSeMg/I1g9Iu57yySW+0i0mZQY42liDB0XdhR5gAjHWtf+Fd9qV72k1CbUr6ZIUttpt+6xFnK4IHQYGffxCmA21RLD4XNh2gDRzqD79OfSqNgPzP4sHxVb9obiKafEDlscEkYFUsU2+3lZsKOcEe1aaA1zPL6ojqmEQABWABzuPPrUyNsBIzgdR6UFayAvIjsSfzDPpx/g0RA4A4JGTmpIiFMkctw+TwCMDp86hluHjjIVCzeXvnoKU5LHGSM0OI0acOc52ng84HrXATiZ7JNMsKIwy7rgqece9Rqh4aVg2/hQOuKcqqA7sSxA5zkBvp9ajcyOu4KY5G4JBztFGAItifMLhCxoqIfy561Va/O6iCMBeQxJH0/wA0VpwK2qq6gHcefUE5zUOrpvECkAsXOD7YrlHMljaSygA7mNmGMpliSc0LJd2cmJtmXX92WKYJAOOPWjVKJAC5AQDkn0rOSW8U013IrsIzuKBemCN39WJoQOYwmlFS1S0Dags20ghM4zgZz51JawvEJlyJDFIQoIA68gfTI5ptvLL8XKrSKRtXBPHWi/4NowC3mDUEwlE9iw0mxV2rH5Y/N71p9AvVjxE2Apwck9KzkDAx42jfk5wKNs93xEQGQPOkuLEtYXKMCJu96ev6GlQO/wBzSpGyaXWaYv8AE2G4ttJur6zSLEIMkngJJGMHp/U1y5rK97+e/uJNkEX72GMyEnI9s4BzznnljXXu3/8AtFFbwpoWkRajHM5FyrsMquOMDI8/P2rl9z2g72a60tdEF00UTlmt5WOcYzhRnHPHJPSqrqVb4+Zp4za2fE87C3GoP2hvYNNkcJfQjKMSQSuMY+nHPXmtnedldLt+0kF/qtxDDc3CnEhfYCB1Az54IGfcVgeyV3qRkF7oWiv39kxKPJukDk8bM5GDtJGevJrU9qp9Rk1iXUzqbxWCqitbNEWeHGMhSoyMmjKWCR3ghwpAM6PcLoF1YXdjLPavDcIN8TOMEKoAx7AY6Vx3th2e0+1sTqelm2mt7VkW47yXcTu8KkjzJIz9faiU7SJd6q7Wc08ujqFV5IrOVkRsHg+Hr9KrzbzxXfeibNiYm7xJVOX67TtPIwOf7UOBWZqIk52VFu7g9oYxp9vPbajAJ5w+It3+6HoeoI5/U+9avsvf3C6Faw20kM0RlO9zjfgZydwHPIHB565OeKzuj9h471LAC/utt1A01qVjGGVSCTkr4RyMZrS6TFFaWqQWsCIidAhwD69fM0/DhV2JPiVtVqGxqAPMs7uSQICfzE8D1oOzWX4JEkUZIO8k+vWj2j7yOMsAwJyfoc148TSOAVGK0bnmcwPUJgjJKbiJ0TgxlGPpgj/JotY3VFLABeualVGReQAPKnTuu1V6kc4qLgha5g5JOMHBB6mo5m7sbc5JOT8s1JkOeRg+tJ8KhLA4PpmukGQEHCxAELuyTn605seuT5jzrxSHUbWwSakVcndn2+vrUwRBrgzB90DL3hHCN0YDy9uvWgbu4WRtu2QSIy5TzUnjJ9Bk9ate6JuFcngDA/T/ABUOo2QlgUjcjCRMSL1XxDz9Km5O2xzHSMXEMR2mNQCwY9SeB/eoVId5UaLaWJ5UcEf2omJAXaWWIJIo2bsDB+X3NTWsOFZi3U+uaG4QW5FEuJ2B4yBip9oUqcHr1qfusj680wxje23PA8z5daGOC1GK+BuxgbuDVjYMDNF7sKrogFG1eR79KsNOX9/Hj1oTGIeRNZgUq8x7UqTL1wa61CQTzRoBlPInrWOvbDUbpxcjU+5k3bT3UWM+xBJ44Ga0Wox7r4OvUnxf1FeN+8EhkwVDentQbV7wjmyWQGqZ/T49QtWnWfUZZu9w5LKMqcY4+mPtRkdlJaSJdWu5pky6ke2M/oTRN5GUdXUDGRz6ipNSlMNjLMqnMaMQBxnNHxwAIrq5OSzdpQntNeT3MmXmXOFBBHr7DkUHpaxLIZ7iETSMxYd4c45446VDHtLsIwCep55AxwamEpYLg7fpVoYUQfEVM863OxG5rnv7OjDxiAqiI0hRCN2N/Vc9dvoPKrCxijtIyixBzxyRmoo2bjHIohHGccbutCEVP0xrarJk5Yx7jccgfIZrwoM9TTwQT1AYUmGOc/WpiibNxFd0eGOaDdQhywbOPWnypuGVlKgDJHka8Rd4BOT1x7e1SIs8moOrc7jnFONxF3ed2R14NC3cF14RDuJZjlvb0p8Wn3C8OVVWB4VvX+lHQira6AkcHiRSq5JzgDz5NEpFIpGQw9qls7IRRgu2dvQdKJXYwyoZf+YdagtDRPcHDsjBQnJOOaIljLIRIeD5DpUXeqrgvzt68VPujaBlUkjnPrQHvDAEhi2sNzceeKeXABJ+lDtIkK7mZSOtBz6tbRgvNuVR1Zh0HrU0ZIYDiWneEr4iCD6U13VmwevlVVb6tDcIHh2yRMeGiYHik1/IWYw2+QTgZfkn5dKjbC3iW/8ACApAPpRVkHWePbg81QI07srfFTQlOMbEwxP05q30qciaJTyS3JzmhIjEIJE2GX9aVP3D0pUiX6lPqEbG+ds+HHOD1p0Sq4OTw2CPpUOryz/ES9yrkgnhR6eX/frQFlrEE1z3Dh45STneNpA+vXoOldtJHEScihyDLG5jBt87iQvIOfl/ioNZki/ZM+WI2oDlRnPI4Hrmpf2laGWaBZ4maMgkbuRkZ59POqnX2tptOZZJ4lYSAhEkHODgf1z9K5ASwkZXUKxBHaU8Sxbt6EEddxGP1zTnuYE8JfleAAKrA1unHeAZGSEbz+deb7UBfCT/ANVaO2YpcgSxkvdqkIFYeQGf61Gkjb8mYDPRB/agkmt1A2gj7043iA+GJsDgY4rtsjf7MsYLp4WwvTPQ5o2O4dmDYAB67hVGL4EjCGp479WKqInZ34AHNQUMlMoB7y3ZInzyB7g0xWaA5I7weinpVfc3EtrJ3c1pJE2M+NfL1piXkrRmVYZGQHBZFyo/xQbeIw5RdeZarJGVx7cc0hIq8F8ZHQc1VDVPH4UytTxT3M7YtbJ3OCx4x9a4oRJXMpNCGq8eMDcQfWvd5HA/KfI0LCLxt2637sLjBLjac+4pF5wwWTukJbb4pMAN6ev6UND3D3Grk7Rhhw3J65FSQ28iJlXG3zHrTodO1OWIyRRwMcjwGYDgjPXFBG7vUlMT2pDIcMAc4+1cKbsZLfCiwPM91QiC1lKAb9uQCK5LqGq6pqsB7uIRxOSDt5J9vt5V0/UE1K+khSK2KSI27rncMcjHHlWQ0/sjrL3UzWySKhlMmO7wEyfLJHpjpQuPFyzpGQksRz4sGU2lafqsEf7giGCUDeiyEBuPOt9olneNCjSXMT8YxtJIND23ZbW4oo7YxE7ABvTawA+9WFr2b1q0fakzMGxyOnv/AOK5SijgwcxzZGtl4/gwmWxnOF79Qo5GEx/eiNMsbhbuNzd4XcPCqDH65qGXQNcaUMLtiBxgdD5en/easbDs9q/fwubtCmQSAc49ulQWX7hOXHksfAzXbX/4x/8AoKVS/BT/APF/SlSLHuaW1vtmI7RRX8OpSMk07CbLKqF+B0+VVEelSmTdPHIMNyzhuvzP+avdY1qe1vngiVdiHoxPJPXFAHXbznaidTjjOPuasqcu3gTBzDS9Q25/qMn0WSDe/wAMWdyCpQbsjzPFRnRLprdyLd0fgomwDcPXORivTq9+JFdZApX+Xjj0x0/SrP8AaEK2kpe9kRlQvF+8BJbHAxt5qCcy+BOx49JlYkE8e5SL2f1IY32jlc8kSR+ED2JGDT37O3igHu1C5A/eTIPPpwTQb63fyBw90/iwSMgDjny6U1tXvSQ3xTEgEZUnpTx1z6kXpR4P/Us49BmUNuW1yh8W6fPHp6UfFpCO5A/ZzAAEgqTgfTis4NRuXYmSZmyfFnHP6VI+pXRB3XMg9lcqPsKE48x8yFy6dD+kn/maj9maRJB3fcoZ8kEwhwFPy88UDDo0A2tDcMCTgKIyW++RVNDqs0YADyMQeS0jHI9MZxVpY9pEhlLXkIuY9uAjRJx+lKOLMo4MsjPpcpG9KltIlsgX4m4uXZSMkXDAj2xv4+1Mik02B8vf3UT4BAM5yP8ApHlWVvb34i5kmRO7V2LBPIZNQRXEsUgkj/OucH55H96MaZiOWijrUB+KCamS97POSJXMpB/OyeI/M4ya9XU9ARdqwLhv4tp/x0+VY7cwPRevmKSSujZQqD64qfpR7M7657vav9TYHW9O/wB3ZRxxEsuWdGcEA+g9qIg1qxSOV7qKGRo28ISArz9R1rECaUAAyHA6D0pxkcgjecHqK76Ve0j6/KDdD+psz2mthNItvb/u2HAZRyfX/wA14O0UOE/LFuOQRbYJH3x+lYov6k/enq5x51P0mOcfxHUe50FNdt5xmMTFd3Jjtj9ulEftKIjczOqjpiNs59Py0T+HMUcmhAuoY7j15rSXnwlnay3U6IsUKF3OBwAMmqGRUViKm5pjnyYw5I5/33MhJqUMKOZ5HXuzg+E4+4GDVXBrtu8rJYujuepHeSE/QkZqp0fSYe3oTVO0Ucjx3ADxQrM6RwqeQqgEdOMnqT7cUXqn4c9m9KsZJbS3n75QWEjXDlh8uePmOaq/UYlviX20WdyPkL/iWsOqXaypGIW2sT4lhKAenGT705NS1Hv4wljwzEGQIVJ6e9R/hJrkmqW19pGoObm501k2TyjLyRNnbuPmRgjPnwfOuhfDxDnu1+1WA6HkCVG02YHaX7Sl+KuP+G32NKrrav8AKPtSrtw9Q+i/3TjmvN/6tcDII39M9KB3LzuIxU2uMo1i7wMLv9fOqx5FBJ25rWXsBPGZE3ZDC3lj6KadLIqwnAO4jqarjMD/AAgUVcSFI41HLFAW46Z8qk9xOGOu0AzzXqknyqC6hlcBobkxMDyO7DAj3zQzvdwjLyWjoPzOxaMr9PF/WpL0eRLiYd44Iv1JNavpNP09riGMO4YKNwyBn2p+iag+oadHcSoiM2QQpyODg/L9aJg1CxFik7XESqGyN7BdwzwefkKMtpbXXLSJdEWH4kORJbRkKGBOd6+Q88jikHJT7t3EsjBeAps+V95Bu9CKRc5x09qrb+5+CjkLlWkVjGEHnJyMfQjn5Gq7TdYkXUJoNQeGJoQCrIMYbIx1zTGzKpqKTQ5HUt6mi7zIxlfvTWc4+dbK17R9mr7TbabU59JScRK8neooG45DAAc9f6iiDpmh69pVw+kJbxSqCY5FSSMkr6BgNynHX361VH4goNMKlw/gzldyMDOfM5zjzrzcaIuLZbeEG7mAnPBiiIbHTIJ/0qvDEDlmY+px/arWLMuXlO0q5NK2Lh+/qEd6wHFe9838woXvMivVZgc06J2Qh5WxnI+lO75gvU0LJK2Oa9ZyyjG3keldJGOdo/DFt3Z1T71k/wAeO2S2Olt2bsWzdXahrlh/7cOenzJx9M1f9gZjH2MLhgrHhWB6HNfPfa/UJdU7QajcO5kLzuQePyglQflgdPesXOfzTPTaMVgWdVsdSvdC7P2EE9leTbFTJhj5XjPAOA3yHNE6r2we8CWFtpt+0k0a5cwlQqsAc+uTngYJqm7PfiTdJovcXcO90QIkqt1ODgY8zwajtvxGNk8jWlm6tLHGqRySAglVC4yPOsnp+xPQ7rANwTsPrb9j/wARHGqJKtvexiKRimCnOVYg44GOT5DPpX0UGDKGXkGvkXXddu9Z7RRak8a9+GXbGvQEE8V3X8M+0Ru7aG3mlYh/ADM+WVlGO7+mD86vIaUAzNzDc5InQ6Ve/Q/alTIipwnXBjV7vxkjecYFVFzeWtu2ye5hjbHSSQKfsTV5rrEatcgD+M5rL9o4DeW3dLZwyychZH4KfI/61qliFsTx+JVfNtbgSObW9LhOGu1bHUJ4v1FOue1OlyrEokctGm3IQjI/7+VZtOzVy8xj3qFA/OV6/SrK37M26qO/JfHUdMn70gZc7eJqNg0Sd2JgOodqLiRiLJBDHnh2GW/wKhh7R3O3u7mJLjcfESMFh6ccUdf6RaqMwoqtxwqEn9KZHpNpErrslncnIBCrj6mg/P3d5aQ6Tp/Ff/f7lTq83xVyJRCIAFCbGYZGKVjP+z3ju7e/eO5XICxRkkZHrkDB9qHvEVZ3CRmMA427s4+tW3Zq1Lut2WQLHIEIMZJPGeDwB9TVcgs37y8WVMd+JFOs9wiXkNqsanH5Jc7j5naORQ3fXsC7Ze9A6nPn8z1/WtTObmVWja5ePk4EYVcjPHPPlVZBo9v8QWnBc9fEcg/PinHTv4lRNUhB31Pey9jd6xqKxWUglaFe+cTOwRRnpjkZB5rp+n9nXvtNlGo6k0ndhm2ROyksORg4BxjOQMg5+2Y07XZtLMNvZwWMMIOJGhhJZgM4I3EZ5q7ve2Ek1hJBDJdLJIoUuFSPHTP5cn9RVZ9Fldx6jxr8KIa7zFrbPbhWs9sCdTEqMQSfnzRKTM6Z2gfPinscjAqNzjjGT6VsYsQxcKZhvlOU2w5i3Nj+H6Glub1/Wo+g5AHtmmbsc5x9abI2yUsT1P60n8SYOR7ioVmJJw5OPQ15cSsIW8RBx1zQkwghsCdn/DuxXUuxC2srbUYjkdeDmuJ9p+z9xptxdXMkLbWuLndsQ4jjWTavn5k/b647v+EoI7LQgnOec1Ydpey9vrIMTrtD288WcDgv0P6n71jZv8hIm/pyOmBOE9l9Cv7aO31KzhNxEryJLahsM4BKkg+R4OPl5UVqXZ7X9Yuu7nS8SIH91LfiNAinzOz8zfSur6L2KFvpUFpFK0UlsoMTnkk7ejD2LMPfg9aLj7O3V2rftCUbRhht4IYDrjz6/pVYqbuXRlpanzzrmlrpV3GLUnMMoRpjnDyDkn9D9q69+Dekx3Wl/H3BSRrgiVlXkIVXuwre/hLexoWTsQZu1emWco321tM91K/QMwkRhkf8u6ujdj9Mj0zS5kjAJmvLiVm24zulY9PSmAXwYkmuZbbH/m//AD/rSqXNKjoQLnK9X7MSTajPItwqhmzjBqvk7Kyggi5GR6Fh/SlSrRVjU8w+JN54g79k5yf99EfdixryTsjcGPHxEAz6KaVKpDtCXGsHPYy5LA/Fxcex/wAUj2Jmzn4mL7GlSog7R2xZX6l+G5uIyyXEET55KqeaWmdh763t2hOoRsgbK+EjFKlVZjWUVL+MbtObhSdiLjvcm7i6ZJCnNWFj2Is2Obu7ue8/+HaB+oNKlTHyNXeITGpaiJDc9h5FnxBeqY8krvXBx74rz/Yu56i7i+xpUqYMjV3iGxrcIHYdWUMb9vf91/rUd32HZUIimjwf4yzZP06UqVB1GvvGdNQOBAD2FuiMC9i+ZBpv+wN4Ofj4vsaVKiZ2hqix8HYW5TO+8hbnyU0XJ+H8UwAku3OPQAY+RINKlQHI1d5Ixrv7TqfYvSE0XRo7aJ2eMfl3HJH6Cr4tSpVSYknmaaABQBPBgHIFelsjpSpUMODvbRtcCbGHAIGPcYqaIBIlRRhVGBSpV06e0qVKukT/2Q=="/>
          <p:cNvSpPr>
            <a:spLocks noChangeAspect="1" noChangeArrowheads="1"/>
          </p:cNvSpPr>
          <p:nvPr/>
        </p:nvSpPr>
        <p:spPr bwMode="auto">
          <a:xfrm>
            <a:off x="76200" y="-368300"/>
            <a:ext cx="1076325" cy="752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082" name="AutoShape 10" descr="http://vse-znat.ru/images/stories/Taini/grenland.jpg"/>
          <p:cNvSpPr>
            <a:spLocks noChangeAspect="1" noChangeArrowheads="1"/>
          </p:cNvSpPr>
          <p:nvPr/>
        </p:nvSpPr>
        <p:spPr bwMode="auto">
          <a:xfrm>
            <a:off x="168275" y="-1379538"/>
            <a:ext cx="4152900" cy="2886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3084" name="Picture 12" descr="http://vse-znat.ru/images/stories/Taini/grenl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8640"/>
            <a:ext cx="4152900" cy="2886076"/>
          </a:xfrm>
          <a:prstGeom prst="rect">
            <a:avLst/>
          </a:prstGeom>
          <a:noFill/>
        </p:spPr>
      </p:pic>
      <p:pic>
        <p:nvPicPr>
          <p:cNvPr id="3086" name="Picture 14" descr="http://content.foto.mail.ru/mail/mongoll/167/i-6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6125"/>
            <a:ext cx="2809875" cy="3571875"/>
          </a:xfrm>
          <a:prstGeom prst="rect">
            <a:avLst/>
          </a:prstGeom>
          <a:noFill/>
        </p:spPr>
      </p:pic>
      <p:pic>
        <p:nvPicPr>
          <p:cNvPr id="3088" name="Picture 16" descr="http://religion.historic.ru/books/item/f00/s00/z0000008/pic/0000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3286125"/>
            <a:ext cx="2733675" cy="3571875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RR_-Cq6yF8DLgsVpuXNj3vvujlcH28lgMKpl8SRKZxoFVg01k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077072"/>
            <a:ext cx="2705100" cy="1685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ko-KR" altLang="en-US" sz="2800" dirty="0" smtClean="0"/>
              <a:t>북극광과 저승세계의 길</a:t>
            </a:r>
            <a:endParaRPr lang="ko-KR" altLang="en-US" sz="2800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55721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988840"/>
            <a:ext cx="27241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&lt;</a:t>
            </a:r>
            <a:r>
              <a:rPr lang="ko-KR" altLang="en-US" dirty="0" smtClean="0"/>
              <a:t>리포터 </a:t>
            </a:r>
            <a:r>
              <a:rPr lang="ko-KR" altLang="en-US" dirty="0" err="1" smtClean="0"/>
              <a:t>안드레이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샤프란의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축치족</a:t>
            </a:r>
            <a:r>
              <a:rPr lang="ko-KR" altLang="en-US" dirty="0" smtClean="0"/>
              <a:t> 장례 사진</a:t>
            </a:r>
            <a:r>
              <a:rPr lang="en-US" altLang="ko-KR" dirty="0" smtClean="0"/>
              <a:t>&gt;</a:t>
            </a:r>
            <a:br>
              <a:rPr lang="en-US" altLang="ko-KR" dirty="0" smtClean="0"/>
            </a:br>
            <a:endParaRPr lang="ko-KR" altLang="en-US" sz="130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512" y="5085184"/>
            <a:ext cx="8964488" cy="1656184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-</a:t>
            </a:r>
            <a:r>
              <a:rPr lang="ko-KR" altLang="en-US" dirty="0" err="1" smtClean="0"/>
              <a:t>축치족</a:t>
            </a:r>
            <a:r>
              <a:rPr lang="ko-KR" altLang="en-US" dirty="0" smtClean="0"/>
              <a:t> 아가씨</a:t>
            </a:r>
            <a:r>
              <a:rPr lang="en-US" altLang="ko-KR" dirty="0" smtClean="0"/>
              <a:t> </a:t>
            </a:r>
            <a:r>
              <a:rPr lang="ko-KR" altLang="en-US" dirty="0" smtClean="0"/>
              <a:t>장례식</a:t>
            </a:r>
            <a:endParaRPr lang="en-US" altLang="ko-KR" dirty="0" smtClean="0"/>
          </a:p>
          <a:p>
            <a:r>
              <a:rPr lang="en-US" altLang="ko-KR" dirty="0" smtClean="0"/>
              <a:t>-</a:t>
            </a:r>
            <a:r>
              <a:rPr lang="ko-KR" altLang="en-US" dirty="0" smtClean="0"/>
              <a:t>시신 주위를 도는 의식</a:t>
            </a:r>
            <a:endParaRPr lang="en-US" altLang="ko-KR" dirty="0" smtClean="0"/>
          </a:p>
          <a:p>
            <a:r>
              <a:rPr lang="en-US" altLang="ko-KR" dirty="0" smtClean="0"/>
              <a:t>-</a:t>
            </a:r>
            <a:r>
              <a:rPr lang="ko-KR" altLang="en-US" dirty="0" smtClean="0"/>
              <a:t>순록 가죽 위에 시신을 뉘어놓고 가족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친척들이 주위를 돌며 시신의 발을 넘어가며 발로 툭 건드린다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이승에서 머물리 말고 빨리 가라는 의미의 동작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-</a:t>
            </a:r>
            <a:r>
              <a:rPr lang="ko-KR" altLang="en-US" dirty="0" smtClean="0"/>
              <a:t>이때 망자가 그곳에 있는 누군가를 잡아가거나 불러가지 못하도록 곰이 울부짖는 것과 비슷한 소리를 낸다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-</a:t>
            </a:r>
            <a:r>
              <a:rPr lang="ko-KR" altLang="en-US" dirty="0" smtClean="0"/>
              <a:t>머리맡에는 나무 접시에 말린 고기를 담아 두며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시신 주위를 도는 사람은 한 조각씩 집어 간다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망자가 저승</a:t>
            </a:r>
            <a:r>
              <a:rPr lang="en-US" altLang="ko-KR" dirty="0" smtClean="0"/>
              <a:t>(</a:t>
            </a:r>
            <a:r>
              <a:rPr lang="ko-KR" altLang="en-US" dirty="0" smtClean="0"/>
              <a:t>위 세계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 굶지 말라는 의미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20484" name="Picture 4" descr="http://gorod.tomsk.ru/i/u/5901/1210115415_9375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5333" r="5333"/>
          <a:stretch>
            <a:fillRect/>
          </a:stretch>
        </p:blipFill>
        <p:spPr bwMode="auto">
          <a:xfrm>
            <a:off x="1691680" y="836712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63688" y="5229200"/>
            <a:ext cx="5486400" cy="432048"/>
          </a:xfrm>
        </p:spPr>
        <p:txBody>
          <a:bodyPr/>
          <a:lstStyle/>
          <a:p>
            <a:r>
              <a:rPr lang="en-US" altLang="ko-KR" dirty="0" smtClean="0"/>
              <a:t>-</a:t>
            </a:r>
            <a:r>
              <a:rPr lang="ko-KR" altLang="en-US" dirty="0" smtClean="0"/>
              <a:t>아가씨의 시신을 순록 가죽에 싸서 집 밖으로 내간다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pic>
        <p:nvPicPr>
          <p:cNvPr id="21506" name="Picture 2" descr="http://gorod.tomsk.ru/i/u/5901/1210115454_9376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33" r="533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ko-KR" dirty="0" smtClean="0"/>
              <a:t>-</a:t>
            </a:r>
            <a:r>
              <a:rPr lang="ko-KR" altLang="en-US" dirty="0" smtClean="0"/>
              <a:t>친척들과 마을 사람들이 시신을 화장 장소로 운구한다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이른 아침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22530" name="Picture 2" descr="http://gorod.tomsk.ru/i/u/5901/1210115478_9377_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33" r="533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544</Words>
  <Application>Microsoft Office PowerPoint</Application>
  <PresentationFormat>화면 슬라이드 쇼(4:3)</PresentationFormat>
  <Paragraphs>51</Paragraphs>
  <Slides>18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Office 테마</vt:lpstr>
      <vt:lpstr>러시아 북동지역 원주민의  전통적 사후 세계 관념</vt:lpstr>
      <vt:lpstr>러시아연방</vt:lpstr>
      <vt:lpstr>축치 (코랴크, 이텔멘) 거주지역</vt:lpstr>
      <vt:lpstr>축치</vt:lpstr>
      <vt:lpstr>슬라이드 5</vt:lpstr>
      <vt:lpstr>북극광과 저승세계의 길</vt:lpstr>
      <vt:lpstr>&lt;리포터 안드레이 샤프란의 축치족 장례 사진&gt; 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hufs</dc:creator>
  <cp:lastModifiedBy>hufs</cp:lastModifiedBy>
  <cp:revision>38</cp:revision>
  <dcterms:created xsi:type="dcterms:W3CDTF">2012-02-21T04:34:21Z</dcterms:created>
  <dcterms:modified xsi:type="dcterms:W3CDTF">2012-02-22T14:09:37Z</dcterms:modified>
</cp:coreProperties>
</file>