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69" r:id="rId5"/>
    <p:sldId id="268" r:id="rId6"/>
    <p:sldId id="270" r:id="rId7"/>
    <p:sldId id="272" r:id="rId8"/>
    <p:sldId id="271" r:id="rId9"/>
    <p:sldId id="277" r:id="rId10"/>
    <p:sldId id="273" r:id="rId11"/>
    <p:sldId id="260" r:id="rId12"/>
    <p:sldId id="274" r:id="rId13"/>
    <p:sldId id="275" r:id="rId14"/>
    <p:sldId id="276" r:id="rId15"/>
    <p:sldId id="263" r:id="rId16"/>
    <p:sldId id="281" r:id="rId17"/>
    <p:sldId id="278" r:id="rId18"/>
    <p:sldId id="280" r:id="rId19"/>
    <p:sldId id="279" r:id="rId20"/>
    <p:sldId id="264" r:id="rId21"/>
    <p:sldId id="282" r:id="rId22"/>
    <p:sldId id="283" r:id="rId23"/>
    <p:sldId id="284" r:id="rId24"/>
    <p:sldId id="265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000" autoAdjust="0"/>
  </p:normalViewPr>
  <p:slideViewPr>
    <p:cSldViewPr>
      <p:cViewPr varScale="1">
        <p:scale>
          <a:sx n="87" d="100"/>
          <a:sy n="87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82108\Desktop\&#48149;&#49324;&#54617;&#50948;\&#50808;&#49885;&#44221;&#50689;%20&#54617;&#54924;\&#54620;&#44397;&#50672;&#44396;&#51116;&#45800;_&#54617;&#49696;&#45824;&#54924;%20&#51648;&#50896;&#49324;&#50629;\PPT%20&#53685;&#44228;&#51088;&#47308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53685;&#54633;%20&#47928;&#49436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53685;&#54633;%20&#47928;&#49436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82108\Downloads\1.%20&#49328;&#50629;&#44508;&#47784;'06_'18%20-%20The&#50808;&#49885;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ko-KR" altLang="en-US" sz="2200" dirty="0" smtClean="0">
                <a:solidFill>
                  <a:schemeClr val="bg1"/>
                </a:solidFill>
              </a:rPr>
              <a:t>업종전향 의향 </a:t>
            </a:r>
            <a:r>
              <a:rPr lang="ko-KR" altLang="en-US" sz="2200" dirty="0">
                <a:solidFill>
                  <a:schemeClr val="bg1"/>
                </a:solidFill>
              </a:rPr>
              <a:t>비율</a:t>
            </a:r>
          </a:p>
        </c:rich>
      </c:tx>
      <c:layout/>
      <c:overlay val="0"/>
      <c:spPr>
        <a:solidFill>
          <a:schemeClr val="accent5">
            <a:lumMod val="75000"/>
          </a:schemeClr>
        </a:solidFill>
      </c:sp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Sheet3!$A$7</c:f>
              <c:strCache>
                <c:ptCount val="1"/>
                <c:pt idx="0">
                  <c:v>비율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9.0456806874717327E-3"/>
                  <c:y val="-1.8234865061998541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sz="1700"/>
                      <a:t>45.6%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 b="1">
                    <a:solidFill>
                      <a:srgbClr val="0033CC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Sheet3!$B$6:$F$6</c:f>
              <c:strCache>
                <c:ptCount val="5"/>
                <c:pt idx="0">
                  <c:v>한식</c:v>
                </c:pt>
                <c:pt idx="1">
                  <c:v>중식</c:v>
                </c:pt>
                <c:pt idx="2">
                  <c:v>일식</c:v>
                </c:pt>
                <c:pt idx="3">
                  <c:v>서양식</c:v>
                </c:pt>
                <c:pt idx="4">
                  <c:v>기타 외국식</c:v>
                </c:pt>
              </c:strCache>
            </c:strRef>
          </c:cat>
          <c:val>
            <c:numRef>
              <c:f>Sheet3!$B$7:$F$7</c:f>
              <c:numCache>
                <c:formatCode>0.0%</c:formatCode>
                <c:ptCount val="5"/>
                <c:pt idx="0">
                  <c:v>0.45600000000000002</c:v>
                </c:pt>
                <c:pt idx="1">
                  <c:v>3.5000000000000003E-2</c:v>
                </c:pt>
                <c:pt idx="2">
                  <c:v>1.4999999999999999E-2</c:v>
                </c:pt>
                <c:pt idx="3">
                  <c:v>1.7000000000000001E-2</c:v>
                </c:pt>
                <c:pt idx="4">
                  <c:v>4.0000000000000001E-3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4161024"/>
        <c:axId val="164162560"/>
        <c:axId val="0"/>
      </c:bar3DChart>
      <c:catAx>
        <c:axId val="1641610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ko-KR"/>
          </a:p>
        </c:txPr>
        <c:crossAx val="164162560"/>
        <c:crossesAt val="0"/>
        <c:auto val="1"/>
        <c:lblAlgn val="ctr"/>
        <c:lblOffset val="100"/>
        <c:noMultiLvlLbl val="0"/>
      </c:catAx>
      <c:valAx>
        <c:axId val="164162560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ko-KR"/>
          </a:p>
        </c:txPr>
        <c:crossAx val="164161024"/>
        <c:crosses val="autoZero"/>
        <c:crossBetween val="between"/>
        <c:minorUnit val="0.1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ko-KR" altLang="en-US" sz="2000" dirty="0" smtClean="0">
                <a:solidFill>
                  <a:schemeClr val="bg1"/>
                </a:solidFill>
              </a:rPr>
              <a:t>동종업종 전향  의향</a:t>
            </a:r>
            <a:endParaRPr lang="ko-KR" altLang="en-US" sz="200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30902746898815803"/>
          <c:y val="1.4904447236692011E-2"/>
        </c:manualLayout>
      </c:layout>
      <c:overlay val="0"/>
      <c:spPr>
        <a:solidFill>
          <a:schemeClr val="accent5">
            <a:lumMod val="75000"/>
          </a:schemeClr>
        </a:solidFill>
      </c:sp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867454068241475E-2"/>
          <c:y val="0.17005525087574169"/>
          <c:w val="0.76297608632254299"/>
          <c:h val="0.7168880276152251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Sheet2!$B$3</c:f>
              <c:strCache>
                <c:ptCount val="1"/>
                <c:pt idx="0">
                  <c:v>전향의향률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>
                <c:manualLayout>
                  <c:x val="1.4814814814814815E-2"/>
                  <c:y val="-2.2698050389615695E-2"/>
                </c:manualLayout>
              </c:layout>
              <c:spPr/>
              <c:txPr>
                <a:bodyPr/>
                <a:lstStyle/>
                <a:p>
                  <a:pPr>
                    <a:defRPr sz="1700" b="1">
                      <a:solidFill>
                        <a:srgbClr val="0033CC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962962962962963E-2"/>
                  <c:y val="-1.2970168612191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111111111111112E-2"/>
                  <c:y val="-1.621271076523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4074074074074077E-3"/>
                  <c:y val="-1.2970168612191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 b="1">
                    <a:solidFill>
                      <a:srgbClr val="0033CC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Sheet2!$A$4:$A$7</c:f>
              <c:strCache>
                <c:ptCount val="4"/>
                <c:pt idx="0">
                  <c:v>한식</c:v>
                </c:pt>
                <c:pt idx="1">
                  <c:v>중식</c:v>
                </c:pt>
                <c:pt idx="2">
                  <c:v>일식</c:v>
                </c:pt>
                <c:pt idx="3">
                  <c:v>기타 외국식</c:v>
                </c:pt>
              </c:strCache>
            </c:strRef>
          </c:cat>
          <c:val>
            <c:numRef>
              <c:f>Sheet2!$B$4:$B$7</c:f>
              <c:numCache>
                <c:formatCode>0.0%</c:formatCode>
                <c:ptCount val="4"/>
                <c:pt idx="0">
                  <c:v>2.1000000000000001E-2</c:v>
                </c:pt>
                <c:pt idx="1">
                  <c:v>1.0999999999999999E-2</c:v>
                </c:pt>
                <c:pt idx="2">
                  <c:v>6.0000000000000001E-3</c:v>
                </c:pt>
                <c:pt idx="3">
                  <c:v>1.4999999999999999E-2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4131584"/>
        <c:axId val="164133120"/>
        <c:axId val="0"/>
      </c:bar3DChart>
      <c:catAx>
        <c:axId val="164131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ko-KR"/>
          </a:p>
        </c:txPr>
        <c:crossAx val="164133120"/>
        <c:crosses val="autoZero"/>
        <c:auto val="1"/>
        <c:lblAlgn val="ctr"/>
        <c:lblOffset val="100"/>
        <c:noMultiLvlLbl val="0"/>
      </c:catAx>
      <c:valAx>
        <c:axId val="164133120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ko-KR"/>
          </a:p>
        </c:txPr>
        <c:crossAx val="164131584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ko-KR" altLang="en-US">
                <a:solidFill>
                  <a:schemeClr val="bg1"/>
                </a:solidFill>
              </a:rPr>
              <a:t>업종별 폐업 현황</a:t>
            </a:r>
          </a:p>
        </c:rich>
      </c:tx>
      <c:layout/>
      <c:overlay val="0"/>
      <c:spPr>
        <a:solidFill>
          <a:schemeClr val="accent5">
            <a:lumMod val="75000"/>
          </a:schemeClr>
        </a:solidFill>
      </c:sp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'[PPT 통계자료.xlsx]Sheet1'!$F$9</c:f>
              <c:strCache>
                <c:ptCount val="1"/>
                <c:pt idx="0">
                  <c:v>업종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>
                <c:manualLayout>
                  <c:x val="6.2303309313945995E-2"/>
                  <c:y val="-1.4936893486012908E-2"/>
                </c:manualLayout>
              </c:layout>
              <c:tx>
                <c:rich>
                  <a:bodyPr/>
                  <a:lstStyle/>
                  <a:p>
                    <a:pPr>
                      <a:defRPr sz="1700" b="1">
                        <a:solidFill>
                          <a:srgbClr val="0033CC"/>
                        </a:solidFill>
                      </a:defRPr>
                    </a:pPr>
                    <a:r>
                      <a:rPr lang="en-US" altLang="en-US" sz="1700" dirty="0" smtClean="0">
                        <a:solidFill>
                          <a:srgbClr val="0033CC"/>
                        </a:solidFill>
                      </a:rPr>
                      <a:t>274(17.1%)</a:t>
                    </a:r>
                    <a:endParaRPr lang="en-US" altLang="en-US" sz="1700" dirty="0">
                      <a:solidFill>
                        <a:srgbClr val="0033CC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15045135406218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030090270812437E-2"/>
                  <c:y val="3.29380764163372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03009027081243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030090270812437E-2"/>
                  <c:y val="-3.29380764163372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015045135406218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686726847208291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015045135406218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 b="1">
                    <a:solidFill>
                      <a:srgbClr val="0033CC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'[PPT 통계자료.xlsx]Sheet1'!$E$10:$E$17</c:f>
              <c:strCache>
                <c:ptCount val="8"/>
                <c:pt idx="0">
                  <c:v>한식</c:v>
                </c:pt>
                <c:pt idx="1">
                  <c:v>커피.카페</c:v>
                </c:pt>
                <c:pt idx="2">
                  <c:v>치킨.호프</c:v>
                </c:pt>
                <c:pt idx="3">
                  <c:v>경양식</c:v>
                </c:pt>
                <c:pt idx="4">
                  <c:v>분식</c:v>
                </c:pt>
                <c:pt idx="5">
                  <c:v>일식</c:v>
                </c:pt>
                <c:pt idx="6">
                  <c:v>중식</c:v>
                </c:pt>
                <c:pt idx="7">
                  <c:v>편의점</c:v>
                </c:pt>
              </c:strCache>
            </c:strRef>
          </c:cat>
          <c:val>
            <c:numRef>
              <c:f>'[PPT 통계자료.xlsx]Sheet1'!$F$10:$F$17</c:f>
              <c:numCache>
                <c:formatCode>General</c:formatCode>
                <c:ptCount val="8"/>
                <c:pt idx="0">
                  <c:v>274</c:v>
                </c:pt>
                <c:pt idx="1">
                  <c:v>108</c:v>
                </c:pt>
                <c:pt idx="2">
                  <c:v>83</c:v>
                </c:pt>
                <c:pt idx="3">
                  <c:v>73</c:v>
                </c:pt>
                <c:pt idx="4">
                  <c:v>62</c:v>
                </c:pt>
                <c:pt idx="5">
                  <c:v>41</c:v>
                </c:pt>
                <c:pt idx="6">
                  <c:v>21</c:v>
                </c:pt>
                <c:pt idx="7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4519936"/>
        <c:axId val="164521472"/>
        <c:axId val="0"/>
      </c:bar3DChart>
      <c:catAx>
        <c:axId val="164519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ko-KR"/>
          </a:p>
        </c:txPr>
        <c:crossAx val="164521472"/>
        <c:crosses val="autoZero"/>
        <c:auto val="1"/>
        <c:lblAlgn val="ctr"/>
        <c:lblOffset val="100"/>
        <c:noMultiLvlLbl val="0"/>
      </c:catAx>
      <c:valAx>
        <c:axId val="164521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ko-KR"/>
          </a:p>
        </c:txPr>
        <c:crossAx val="164519936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altLang="ko-KR" dirty="0" smtClean="0">
                <a:solidFill>
                  <a:schemeClr val="bg1"/>
                </a:solidFill>
              </a:rPr>
              <a:t>2018</a:t>
            </a:r>
            <a:r>
              <a:rPr lang="ko-KR" altLang="en-US" dirty="0" smtClean="0">
                <a:solidFill>
                  <a:schemeClr val="bg1"/>
                </a:solidFill>
              </a:rPr>
              <a:t>년 업종별 </a:t>
            </a:r>
            <a:r>
              <a:rPr lang="ko-KR" altLang="en-US" dirty="0">
                <a:solidFill>
                  <a:schemeClr val="bg1"/>
                </a:solidFill>
              </a:rPr>
              <a:t>사업체 수</a:t>
            </a:r>
          </a:p>
        </c:rich>
      </c:tx>
      <c:layout/>
      <c:overlay val="0"/>
      <c:spPr>
        <a:solidFill>
          <a:schemeClr val="accent5">
            <a:lumMod val="75000"/>
          </a:schemeClr>
        </a:solidFill>
      </c:spPr>
    </c:title>
    <c:autoTitleDeleted val="0"/>
    <c:plotArea>
      <c:layout/>
      <c:doughnut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1.7543880854946469E-2"/>
                  <c:y val="-0.1082962760835180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sz="1800" b="1" dirty="0" err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한식업</a:t>
                    </a:r>
                    <a:endParaRPr lang="en-US" altLang="ko-KR" sz="18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r>
                      <a:rPr lang="en-US" altLang="ko-KR" sz="1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313,562</a:t>
                    </a:r>
                  </a:p>
                  <a:p>
                    <a:r>
                      <a:rPr lang="en-US" altLang="ko-KR" sz="1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61.9%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ko-KR" altLang="en-US" sz="1300" b="1"/>
                      <a:t>외국식</a:t>
                    </a:r>
                    <a:endParaRPr lang="en-US" altLang="ko-KR" sz="1300" b="1"/>
                  </a:p>
                  <a:p>
                    <a:r>
                      <a:rPr lang="en-US" altLang="ko-KR" sz="1300" b="1"/>
                      <a:t>55,136</a:t>
                    </a:r>
                  </a:p>
                  <a:p>
                    <a:r>
                      <a:rPr lang="en-US" altLang="ko-KR" sz="1300" b="1"/>
                      <a:t>10.9%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altLang="ko-KR"/>
                      <a:t>2.2%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"/>
                  <c:y val="-1.007407219381563E-2"/>
                </c:manualLayout>
              </c:layout>
              <c:tx>
                <c:rich>
                  <a:bodyPr/>
                  <a:lstStyle/>
                  <a:p>
                    <a:r>
                      <a:rPr lang="en-US" altLang="ko-KR" b="1"/>
                      <a:t>0,1%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"/>
                  <c:y val="5.037036096907815E-3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sz="1200" b="1"/>
                      <a:t>기타 간이</a:t>
                    </a:r>
                    <a:endParaRPr lang="en-US" altLang="ko-KR" sz="1200" b="1"/>
                  </a:p>
                  <a:p>
                    <a:r>
                      <a:rPr lang="en-US" altLang="ko-KR" sz="1200" b="1"/>
                      <a:t>125,821</a:t>
                    </a:r>
                  </a:p>
                  <a:p>
                    <a:r>
                      <a:rPr lang="en-US" altLang="ko-KR" sz="1200" b="1"/>
                      <a:t>24.8%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'[1. 산업규모''06_''18 - The외식 (1).xlsx]데이터(''16~''18)'!$B$9:$B$22</c:f>
              <c:strCache>
                <c:ptCount val="5"/>
                <c:pt idx="0">
                  <c:v>한식</c:v>
                </c:pt>
                <c:pt idx="1">
                  <c:v>외국식</c:v>
                </c:pt>
                <c:pt idx="2">
                  <c:v>구내식당</c:v>
                </c:pt>
                <c:pt idx="3">
                  <c:v>출장 및 이동</c:v>
                </c:pt>
                <c:pt idx="4">
                  <c:v>기타 간이</c:v>
                </c:pt>
              </c:strCache>
            </c:strRef>
          </c:cat>
          <c:val>
            <c:numRef>
              <c:f>'[1. 산업규모''06_''18 - The외식 (1).xlsx]데이터(''16~''18)'!$C$9:$C$22</c:f>
              <c:numCache>
                <c:formatCode>#,##0</c:formatCode>
                <c:ptCount val="5"/>
                <c:pt idx="0">
                  <c:v>313562</c:v>
                </c:pt>
                <c:pt idx="1">
                  <c:v>55136</c:v>
                </c:pt>
                <c:pt idx="2">
                  <c:v>11325</c:v>
                </c:pt>
                <c:pt idx="3">
                  <c:v>563</c:v>
                </c:pt>
                <c:pt idx="4">
                  <c:v>125821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6311F-B3B0-48B1-8E93-6AE007FD58BF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DAA52-5FBA-400B-9931-9B4A0FC7E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507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fis.or.kr/fip/foodindustry/M000010100/statisticsList.do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fis.or.kr/fip/foodindustry/M000010100/statisticsList.do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농림축산식품부가 발표한 </a:t>
            </a:r>
            <a:r>
              <a:rPr lang="en-US" altLang="ko-KR" dirty="0" smtClean="0"/>
              <a:t>2019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3</a:t>
            </a:r>
            <a:r>
              <a:rPr lang="ko-KR" altLang="en-US" dirty="0" smtClean="0"/>
              <a:t>분기 외식산업경기전망 지수에 따르면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한식음식점업</a:t>
            </a:r>
            <a:r>
              <a:rPr lang="ko-KR" altLang="en-US" dirty="0" smtClean="0"/>
              <a:t> 경기지수는 </a:t>
            </a:r>
            <a:r>
              <a:rPr lang="en-US" altLang="ko-KR" dirty="0" smtClean="0"/>
              <a:t>64.63</a:t>
            </a:r>
            <a:r>
              <a:rPr lang="ko-KR" altLang="en-US" dirty="0" smtClean="0"/>
              <a:t>으로 나타났습니다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이러한 수치는 피자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 햄버거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샌드위치 같은 유사 </a:t>
            </a:r>
            <a:r>
              <a:rPr lang="ko-KR" altLang="en-US" dirty="0" err="1" smtClean="0"/>
              <a:t>음식점업에</a:t>
            </a:r>
            <a:r>
              <a:rPr lang="ko-KR" altLang="en-US" dirty="0" smtClean="0"/>
              <a:t> 비해 낮은 수치이고</a:t>
            </a:r>
            <a:endParaRPr lang="en-US" altLang="ko-KR" dirty="0" smtClean="0"/>
          </a:p>
          <a:p>
            <a:r>
              <a:rPr lang="ko-KR" altLang="en-US" dirty="0" smtClean="0"/>
              <a:t>김밥 및 기타 간이 음식점업보다 낮은 수치입니다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심지어 외식산업에서 포화상태라고</a:t>
            </a:r>
            <a:r>
              <a:rPr lang="ko-KR" altLang="en-US" baseline="0" dirty="0" smtClean="0"/>
              <a:t> 판단하고 있는 치킨 전문점의 외식전망지수보다 더 낮은 수치입니다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이와 같은 </a:t>
            </a:r>
            <a:r>
              <a:rPr lang="ko-KR" altLang="en-US" baseline="0" dirty="0" err="1" smtClean="0"/>
              <a:t>한식음식점업의</a:t>
            </a:r>
            <a:r>
              <a:rPr lang="ko-KR" altLang="en-US" baseline="0" dirty="0" smtClean="0"/>
              <a:t> 경기전망지수는 외식산업에서 업종별 분류 중 일식을 제외하고 가장 낮은 수치를 나타내고 있는 실정입니다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일식 업종의 경우는  </a:t>
            </a:r>
            <a:r>
              <a:rPr lang="en-US" altLang="ko-KR" baseline="0" dirty="0" smtClean="0"/>
              <a:t>2019</a:t>
            </a:r>
            <a:r>
              <a:rPr lang="ko-KR" altLang="en-US" baseline="0" dirty="0" smtClean="0"/>
              <a:t>년 </a:t>
            </a:r>
            <a:r>
              <a:rPr lang="en-US" altLang="ko-KR" baseline="0" dirty="0" smtClean="0"/>
              <a:t>7</a:t>
            </a:r>
            <a:r>
              <a:rPr lang="ko-KR" altLang="en-US" baseline="0" dirty="0" smtClean="0"/>
              <a:t>월부터 국내에서 본격적으로 일본상품 불매운동에 시작됨에 따라 일본음식의 소비 위축 또한 크게 영향을 미친 것으로 알려져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이러한 점을 감안할 때 실질적으로 </a:t>
            </a:r>
            <a:r>
              <a:rPr lang="ko-KR" altLang="en-US" baseline="0" dirty="0" err="1" smtClean="0"/>
              <a:t>한식음식점업이</a:t>
            </a:r>
            <a:r>
              <a:rPr lang="ko-KR" altLang="en-US" baseline="0" dirty="0" smtClean="0"/>
              <a:t> 국내에서는 가장 낮은 외식산업경기전망지수를 나타냈다고 할 수 있습니다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개최일시</a:t>
            </a:r>
            <a:r>
              <a:rPr lang="ko-KR" altLang="en-US" dirty="0" smtClean="0"/>
              <a:t> </a:t>
            </a:r>
            <a:r>
              <a:rPr lang="en-US" altLang="ko-KR" dirty="0" smtClean="0"/>
              <a:t>2020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월</a:t>
            </a:r>
            <a:r>
              <a:rPr lang="en-US" altLang="ko-KR" dirty="0" smtClean="0"/>
              <a:t>13</a:t>
            </a:r>
            <a:r>
              <a:rPr lang="ko-KR" altLang="en-US" dirty="0" smtClean="0"/>
              <a:t>일</a:t>
            </a:r>
            <a:r>
              <a:rPr lang="en-US" altLang="ko-KR" dirty="0" smtClean="0"/>
              <a:t>(</a:t>
            </a:r>
            <a:r>
              <a:rPr lang="ko-KR" altLang="en-US" dirty="0" smtClean="0"/>
              <a:t>토</a:t>
            </a:r>
            <a:r>
              <a:rPr lang="en-US" altLang="ko-KR" dirty="0" smtClean="0"/>
              <a:t>) </a:t>
            </a:r>
          </a:p>
          <a:p>
            <a:r>
              <a:rPr lang="ko-KR" altLang="en-US" dirty="0" smtClean="0"/>
              <a:t>사단법인 한국외식경영학회 춘계 학술대회를 통해 진행 예정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장소는 경기대학교 서울캠퍼스에서 진행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학술대회 주제는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한식산업 </a:t>
            </a:r>
            <a:r>
              <a:rPr lang="ko-KR" altLang="en-US" dirty="0" err="1" smtClean="0"/>
              <a:t>질적성장을</a:t>
            </a:r>
            <a:r>
              <a:rPr lang="ko-KR" altLang="en-US" dirty="0" smtClean="0"/>
              <a:t> 위한 전략 방안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이라는 주제로 본 학술대회를 주체하고자 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개최일시</a:t>
            </a:r>
            <a:r>
              <a:rPr lang="ko-KR" altLang="en-US" dirty="0" smtClean="0"/>
              <a:t> </a:t>
            </a:r>
            <a:r>
              <a:rPr lang="en-US" altLang="ko-KR" dirty="0" smtClean="0"/>
              <a:t>2020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월</a:t>
            </a:r>
            <a:r>
              <a:rPr lang="en-US" altLang="ko-KR" dirty="0" smtClean="0"/>
              <a:t>13</a:t>
            </a:r>
            <a:r>
              <a:rPr lang="ko-KR" altLang="en-US" dirty="0" smtClean="0"/>
              <a:t>일</a:t>
            </a:r>
            <a:r>
              <a:rPr lang="en-US" altLang="ko-KR" dirty="0" smtClean="0"/>
              <a:t>(</a:t>
            </a:r>
            <a:r>
              <a:rPr lang="ko-KR" altLang="en-US" dirty="0" smtClean="0"/>
              <a:t>토</a:t>
            </a:r>
            <a:r>
              <a:rPr lang="en-US" altLang="ko-KR" dirty="0" smtClean="0"/>
              <a:t>) </a:t>
            </a:r>
          </a:p>
          <a:p>
            <a:r>
              <a:rPr lang="ko-KR" altLang="en-US" dirty="0" smtClean="0"/>
              <a:t>사단법인 한국외식경영학회 춘계 학술대회를 통해 진행 예정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장소는 경기대학교 서울캠퍼스에서 진행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학술대회 주제는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한식산업 </a:t>
            </a:r>
            <a:r>
              <a:rPr lang="ko-KR" altLang="en-US" dirty="0" err="1" smtClean="0"/>
              <a:t>질적성장을</a:t>
            </a:r>
            <a:r>
              <a:rPr lang="ko-KR" altLang="en-US" dirty="0" smtClean="0"/>
              <a:t> 위한 전략 방안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이라는 주제로 본 학술대회를 주체하고자 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자체 홈페이지를 통한 학술대회 자료 게시는 물론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접근성이</a:t>
            </a:r>
            <a:r>
              <a:rPr lang="ko-KR" altLang="en-US" dirty="0" smtClean="0"/>
              <a:t> 용이한 </a:t>
            </a:r>
            <a:r>
              <a:rPr lang="ko-KR" altLang="en-US" dirty="0" err="1" smtClean="0"/>
              <a:t>유튜브</a:t>
            </a:r>
            <a:r>
              <a:rPr lang="ko-KR" altLang="en-US" dirty="0" smtClean="0"/>
              <a:t> 플랫폼을 적극 활용하여 본 학술대회에 자료를 확산할 계획입니다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>
              <a:hlinkClick r:id="rId3"/>
            </a:endParaRPr>
          </a:p>
          <a:p>
            <a:r>
              <a:rPr lang="en-US" altLang="ko-KR" dirty="0" smtClean="0">
                <a:hlinkClick r:id="rId3"/>
              </a:rPr>
              <a:t>https://www.atfis.or.kr/fip/foodindustry/M000010100/statisticsList.do</a:t>
            </a:r>
            <a:endParaRPr lang="en-US" altLang="ko-KR" dirty="0" smtClean="0"/>
          </a:p>
          <a:p>
            <a:r>
              <a:rPr lang="ko-KR" altLang="en-US" dirty="0" smtClean="0"/>
              <a:t>이와 함께 다른 측면에서 한번 더 살펴보겠습니다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식품산업통계정보에 따르면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외식산업에서 동종업종 전향이 있는지에 대한</a:t>
            </a:r>
            <a:endParaRPr lang="en-US" altLang="ko-KR" dirty="0" smtClean="0"/>
          </a:p>
          <a:p>
            <a:r>
              <a:rPr lang="ko-KR" altLang="en-US" dirty="0" smtClean="0"/>
              <a:t>설문을 실시한 결과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역시 이 결과에서도 한식이 다른 업종에 비해 </a:t>
            </a:r>
            <a:endParaRPr lang="en-US" altLang="ko-KR" baseline="0" dirty="0" smtClean="0"/>
          </a:p>
          <a:p>
            <a:r>
              <a:rPr lang="ko-KR" altLang="en-US" baseline="0" dirty="0" smtClean="0"/>
              <a:t>업종을 전향할 의향이 가장 높은 것으로 나타났습니다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hlinkClick r:id="rId3"/>
              </a:rPr>
              <a:t>https://www.atfis.or.kr/fip/foodindustry/M000010100/statisticsList.do</a:t>
            </a:r>
            <a:endParaRPr lang="en-US" altLang="ko-KR" dirty="0" smtClean="0"/>
          </a:p>
          <a:p>
            <a:r>
              <a:rPr lang="ko-KR" altLang="en-US" dirty="0" smtClean="0"/>
              <a:t>이와 함께 다른 측면에서 한번 더 살펴보겠습니다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식품산업통계정보에 따르면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외식산업에서 동종업종 전향이 있는지에 대한</a:t>
            </a:r>
            <a:endParaRPr lang="en-US" altLang="ko-KR" dirty="0" smtClean="0"/>
          </a:p>
          <a:p>
            <a:r>
              <a:rPr lang="ko-KR" altLang="en-US" dirty="0" smtClean="0"/>
              <a:t>설문을 실시한 결과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역시 이 결과에서도 한식이 다른 업종에 비해 </a:t>
            </a:r>
            <a:endParaRPr lang="en-US" altLang="ko-KR" baseline="0" dirty="0" smtClean="0"/>
          </a:p>
          <a:p>
            <a:r>
              <a:rPr lang="ko-KR" altLang="en-US" baseline="0" dirty="0" smtClean="0"/>
              <a:t>업종을 전향할 의향이 가장 높은 것으로 나타났습니다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그리고 한식에서 업종 전향하는 이유로는 </a:t>
            </a:r>
            <a:r>
              <a:rPr lang="en-US" altLang="ko-KR" baseline="0" dirty="0" smtClean="0"/>
              <a:t>“</a:t>
            </a:r>
            <a:r>
              <a:rPr lang="ko-KR" altLang="en-US" baseline="0" dirty="0" smtClean="0"/>
              <a:t>영업이익 감소</a:t>
            </a:r>
            <a:r>
              <a:rPr lang="en-US" altLang="ko-KR" baseline="0" dirty="0" smtClean="0"/>
              <a:t>”</a:t>
            </a:r>
            <a:r>
              <a:rPr lang="ko-KR" altLang="en-US" baseline="0" dirty="0" smtClean="0"/>
              <a:t>때문이라는 답변이 가장 많았습니다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https://m.etnews.com/20200325000239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또 다른 일을 기준으로 외식산업에서 한식을 보면 다음과 같습니다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올해 </a:t>
            </a:r>
            <a:r>
              <a:rPr lang="en-US" altLang="ko-KR" dirty="0" smtClean="0"/>
              <a:t>1</a:t>
            </a:r>
            <a:r>
              <a:rPr lang="ko-KR" altLang="en-US" dirty="0" smtClean="0"/>
              <a:t>월부터 시작된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코로나</a:t>
            </a:r>
            <a:r>
              <a:rPr lang="en-US" altLang="ko-KR" dirty="0" smtClean="0"/>
              <a:t>19’ </a:t>
            </a:r>
            <a:r>
              <a:rPr lang="ko-KR" altLang="en-US" dirty="0" smtClean="0"/>
              <a:t>가 장기화 되면서</a:t>
            </a:r>
            <a:endParaRPr lang="en-US" altLang="ko-KR" dirty="0" smtClean="0"/>
          </a:p>
          <a:p>
            <a:r>
              <a:rPr lang="ko-KR" altLang="en-US" dirty="0" smtClean="0"/>
              <a:t>외식업산업에서는 집단 폐업 현상이 나타나기 시작했습니다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err="1" smtClean="0"/>
              <a:t>서울열린데이터광장</a:t>
            </a:r>
            <a:r>
              <a:rPr lang="ko-KR" altLang="en-US" dirty="0" smtClean="0"/>
              <a:t> 자료에 따르면 </a:t>
            </a:r>
            <a:r>
              <a:rPr lang="en-US" altLang="ko-KR" dirty="0" smtClean="0"/>
              <a:t>2020</a:t>
            </a:r>
            <a:r>
              <a:rPr lang="ko-KR" altLang="en-US" dirty="0" smtClean="0"/>
              <a:t>년 올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3</a:t>
            </a:r>
            <a:r>
              <a:rPr lang="ko-KR" altLang="en-US" baseline="0" dirty="0" smtClean="0"/>
              <a:t>월에 </a:t>
            </a:r>
            <a:endParaRPr lang="en-US" altLang="ko-KR" dirty="0" smtClean="0"/>
          </a:p>
          <a:p>
            <a:r>
              <a:rPr lang="ko-KR" altLang="en-US" dirty="0" smtClean="0"/>
              <a:t>서울에 소재한 식품위생업소 </a:t>
            </a:r>
            <a:r>
              <a:rPr lang="en-US" altLang="ko-KR" dirty="0" smtClean="0"/>
              <a:t>1,600</a:t>
            </a:r>
            <a:r>
              <a:rPr lang="ko-KR" altLang="en-US" dirty="0" smtClean="0"/>
              <a:t>곳이 폐업한 것으로 집계되었습니다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폐업은 </a:t>
            </a:r>
            <a:r>
              <a:rPr lang="ko-KR" altLang="en-US" dirty="0" err="1" smtClean="0"/>
              <a:t>자영점</a:t>
            </a:r>
            <a:r>
              <a:rPr lang="ko-KR" altLang="en-US" dirty="0" smtClean="0"/>
              <a:t> 음식점부터 </a:t>
            </a:r>
            <a:r>
              <a:rPr lang="ko-KR" altLang="en-US" dirty="0" err="1" smtClean="0"/>
              <a:t>치킨집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주점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평의점</a:t>
            </a:r>
            <a:r>
              <a:rPr lang="ko-KR" altLang="en-US" dirty="0" smtClean="0"/>
              <a:t> 등 </a:t>
            </a:r>
            <a:r>
              <a:rPr lang="ko-KR" altLang="en-US" dirty="0" err="1" smtClean="0"/>
              <a:t>전방위에서</a:t>
            </a:r>
            <a:r>
              <a:rPr lang="ko-KR" altLang="en-US" dirty="0" smtClean="0"/>
              <a:t> 나타났습니다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그런데 여기서 주목할 내용이 폐업한 식품위생업소 중 </a:t>
            </a:r>
            <a:r>
              <a:rPr lang="ko-KR" altLang="en-US" dirty="0" err="1" smtClean="0"/>
              <a:t>한식음심점이</a:t>
            </a:r>
            <a:r>
              <a:rPr lang="ko-KR" altLang="en-US" dirty="0" smtClean="0"/>
              <a:t> </a:t>
            </a:r>
            <a:r>
              <a:rPr lang="en-US" altLang="ko-KR" dirty="0" smtClean="0"/>
              <a:t>274</a:t>
            </a:r>
            <a:r>
              <a:rPr lang="ko-KR" altLang="en-US" dirty="0" smtClean="0"/>
              <a:t>곳으로 가장 많이 폐업한 것으로 나타났습니다</a:t>
            </a:r>
            <a:r>
              <a:rPr lang="en-US" altLang="ko-KR" dirty="0" smtClean="0"/>
              <a:t>. 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그렇다면 외식업에서 </a:t>
            </a:r>
            <a:r>
              <a:rPr lang="ko-KR" altLang="en-US" dirty="0" err="1" smtClean="0"/>
              <a:t>한식업의</a:t>
            </a:r>
            <a:r>
              <a:rPr lang="ko-KR" altLang="en-US" dirty="0" smtClean="0"/>
              <a:t> 사업체수는 어떻게 되는지 잠시 살펴 보겠습니다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이와 같은 기초자료를 토대로 본 학술대회에서는 다음과 같은 내용을 주제로 진행하고자 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우선 </a:t>
            </a:r>
            <a:r>
              <a:rPr lang="ko-KR" altLang="en-US" dirty="0" err="1" smtClean="0"/>
              <a:t>질적성장</a:t>
            </a:r>
            <a:r>
              <a:rPr lang="ko-KR" altLang="en-US" dirty="0" smtClean="0"/>
              <a:t> 방안을 위해 외식기업을 통해 도출하고자 하는 내용은 다음과 같습니다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첫째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세분화된 한식산업 자료 공유를 통해 성장방안을 마련하고자 합니다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둘째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다양한 사례 공유를 통해 한식당 현장에서 가능한 성장방향을 파악하고자 합니다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셋째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새롭게 생성된 </a:t>
            </a:r>
            <a:r>
              <a:rPr lang="ko-KR" altLang="en-US" dirty="0" err="1" smtClean="0"/>
              <a:t>푸드테크산업과</a:t>
            </a:r>
            <a:r>
              <a:rPr lang="ko-KR" altLang="en-US" dirty="0" smtClean="0"/>
              <a:t> 변화된 소비패턴 공유를 통해 한식산업 시장변화에 대한 대응방안을 도출하고자 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이와 함께 본 학술대회는 다음과 같이 한식산업과 관련한 연구주제를 학회에 제시하고자 합니다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첫째</a:t>
            </a:r>
            <a:r>
              <a:rPr lang="en-US" altLang="ko-KR" dirty="0" smtClean="0"/>
              <a:t>,  </a:t>
            </a:r>
            <a:r>
              <a:rPr lang="ko-KR" altLang="en-US" dirty="0" smtClean="0"/>
              <a:t>다양한 방향제시를 통한 한식산업 성장 관련 연구 주제</a:t>
            </a:r>
            <a:r>
              <a:rPr lang="ko-KR" altLang="en-US" baseline="0" dirty="0" smtClean="0"/>
              <a:t>를 제시하고자 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둘째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소비패턴 변화에 따른 한식산업의 새로운 마케팅전략과 관련한 연구 주제를 마련하고자 합니다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셋째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해외의 다양한 외식산업 연구를 통해 한식산업의 연구방향을 제시하고자 합니다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본 학술대회에서 진행하는 방안은</a:t>
            </a:r>
            <a:endParaRPr lang="en-US" altLang="ko-KR" dirty="0" smtClean="0"/>
          </a:p>
          <a:p>
            <a:r>
              <a:rPr lang="ko-KR" altLang="en-US" dirty="0" smtClean="0"/>
              <a:t>한식</a:t>
            </a:r>
            <a:r>
              <a:rPr lang="ko-KR" altLang="en-US" baseline="0" dirty="0" smtClean="0"/>
              <a:t>진흥법에서 제시하는 다음의 내용을 위한 기초 자료 활용이 목적입니다</a:t>
            </a:r>
            <a:r>
              <a:rPr lang="en-US" altLang="ko-KR" baseline="0" dirty="0" smtClean="0"/>
              <a:t>.  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첫째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한식 진흥발전을 위한 자료와 한식과 관련한 정보 체계 구축을 위한 기초 자료로 활용하는 것이 목적입니다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둘째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한식관련 협력 및 정보교류 기초자료 마련을 위한 초석이 되는 것이 목적입니다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38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이와 같은 목표</a:t>
            </a:r>
            <a:r>
              <a:rPr lang="ko-KR" altLang="en-US" baseline="0" dirty="0" smtClean="0"/>
              <a:t> 달성을 위해 본 학술대회 개최를 다음과 같이 세부적을 구성하였습니다</a:t>
            </a:r>
            <a:r>
              <a:rPr lang="en-US" altLang="ko-KR" baseline="0" dirty="0" smtClean="0"/>
              <a:t>. 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DAA52-5FBA-400B-9931-9B4A0FC7E6AE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8333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3662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681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27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85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2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9542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0429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00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431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4284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318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2000" contrast="18000"/>
                    </a14:imgEffect>
                  </a14:imgLayer>
                </a14:imgProps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C8BD-EC54-4B11-9078-4136616F8112}" type="datetimeFigureOut">
              <a:rPr lang="ko-KR" altLang="en-US" smtClean="0"/>
              <a:t>2020-04-23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84A05-17EF-468A-9585-FEA24E2CEE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389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40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그룹 10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12" name="직사각형 11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2.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한식 정책 활용 방안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14"/>
          <p:cNvGrpSpPr/>
          <p:nvPr/>
        </p:nvGrpSpPr>
        <p:grpSpPr>
          <a:xfrm>
            <a:off x="1001249" y="1880828"/>
            <a:ext cx="7470868" cy="2088232"/>
            <a:chOff x="998398" y="1896580"/>
            <a:chExt cx="6752515" cy="1296144"/>
          </a:xfrm>
        </p:grpSpPr>
        <p:sp>
          <p:nvSpPr>
            <p:cNvPr id="10" name="오각형 9"/>
            <p:cNvSpPr/>
            <p:nvPr/>
          </p:nvSpPr>
          <p:spPr>
            <a:xfrm>
              <a:off x="998398" y="1896580"/>
              <a:ext cx="5570440" cy="129614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3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▶한식진흥법 제</a:t>
              </a:r>
              <a:r>
                <a:rPr lang="en-US" altLang="ko-KR" sz="33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3</a:t>
              </a:r>
              <a:r>
                <a:rPr lang="ko-KR" altLang="en-US" sz="33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조</a:t>
              </a:r>
              <a:r>
                <a:rPr lang="en-US" altLang="ko-KR" sz="33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   </a:t>
              </a:r>
            </a:p>
            <a:p>
              <a:r>
                <a:rPr lang="en-US" altLang="ko-KR" sz="3500" b="1" dirty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en-US" altLang="ko-KR" sz="3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 </a:t>
              </a:r>
              <a:r>
                <a:rPr lang="ko-KR" altLang="en-US" sz="22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한식 진흥발전을 위한 자료 활용</a:t>
              </a:r>
              <a:endParaRPr lang="en-US" altLang="ko-KR" sz="2200" b="1" dirty="0" smtClean="0">
                <a:solidFill>
                  <a:srgbClr val="FFFF00"/>
                </a:solidFill>
                <a:ea typeface="문체부 바탕체" panose="02030609000101010101" pitchFamily="17" charset="-127"/>
              </a:endParaRPr>
            </a:p>
            <a:p>
              <a:r>
                <a:rPr lang="en-US" altLang="ko-KR" sz="2200" b="1" dirty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en-US" altLang="ko-KR" sz="22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   </a:t>
              </a:r>
              <a:r>
                <a:rPr lang="ko-KR" altLang="en-US" sz="22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정보체계 구축을 위한 자료 활용</a:t>
              </a:r>
              <a:endParaRPr lang="ko-KR" altLang="en-US" sz="2200" b="1" dirty="0">
                <a:solidFill>
                  <a:srgbClr val="FFFF00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14" name="갈매기형 수장 13"/>
            <p:cNvSpPr/>
            <p:nvPr/>
          </p:nvSpPr>
          <p:spPr>
            <a:xfrm>
              <a:off x="5856222" y="1925660"/>
              <a:ext cx="1894691" cy="1255640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966160" y="4221088"/>
            <a:ext cx="7566280" cy="1944216"/>
            <a:chOff x="971600" y="1916832"/>
            <a:chExt cx="6833789" cy="1296144"/>
          </a:xfrm>
        </p:grpSpPr>
        <p:sp>
          <p:nvSpPr>
            <p:cNvPr id="21" name="오각형 20"/>
            <p:cNvSpPr/>
            <p:nvPr/>
          </p:nvSpPr>
          <p:spPr>
            <a:xfrm>
              <a:off x="971600" y="1916832"/>
              <a:ext cx="5832648" cy="129614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▶한식진흥법 제</a:t>
              </a:r>
              <a:r>
                <a:rPr lang="en-US" altLang="ko-KR" sz="3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6</a:t>
              </a:r>
              <a:r>
                <a:rPr lang="ko-KR" altLang="en-US" sz="3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조</a:t>
              </a:r>
              <a:endParaRPr lang="en-US" altLang="ko-KR" sz="3500" b="1" dirty="0" smtClean="0">
                <a:solidFill>
                  <a:srgbClr val="FFFF00"/>
                </a:solidFill>
                <a:ea typeface="문체부 바탕체" panose="02030609000101010101" pitchFamily="17" charset="-127"/>
              </a:endParaRPr>
            </a:p>
            <a:p>
              <a:r>
                <a:rPr lang="ko-KR" altLang="en-US" sz="2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    한식 관련 협력 및 정보교류 기초 </a:t>
              </a:r>
              <a:endParaRPr lang="ko-KR" altLang="en-US" sz="2500" b="1" dirty="0">
                <a:solidFill>
                  <a:srgbClr val="FFFF00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22" name="갈매기형 수장 21"/>
            <p:cNvSpPr/>
            <p:nvPr/>
          </p:nvSpPr>
          <p:spPr>
            <a:xfrm>
              <a:off x="6114429" y="1922698"/>
              <a:ext cx="1690960" cy="1290278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0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999464" y="548680"/>
            <a:ext cx="1369123" cy="5897780"/>
            <a:chOff x="1043608" y="764704"/>
            <a:chExt cx="1440160" cy="5400600"/>
          </a:xfrm>
        </p:grpSpPr>
        <p:sp>
          <p:nvSpPr>
            <p:cNvPr id="4" name="직사각형 3"/>
            <p:cNvSpPr/>
            <p:nvPr/>
          </p:nvSpPr>
          <p:spPr>
            <a:xfrm>
              <a:off x="1043608" y="764704"/>
              <a:ext cx="1440160" cy="54006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227820" y="955102"/>
              <a:ext cx="1071736" cy="49769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학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술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대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회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endParaRPr lang="en-US" altLang="ko-KR" sz="1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추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진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계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획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699792" y="1287218"/>
            <a:ext cx="5472608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학술대회 개최 방법 </a:t>
            </a:r>
            <a:endParaRPr lang="ko-KR" altLang="en-US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483768" y="2582551"/>
            <a:ext cx="55446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학술대회 프로그램 </a:t>
            </a:r>
            <a:endParaRPr lang="ko-KR" altLang="en-US" sz="3500" b="1" dirty="0">
              <a:solidFill>
                <a:schemeClr val="tx1"/>
              </a:solidFill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483768" y="3984577"/>
            <a:ext cx="55446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학술대회 참여자 구성</a:t>
            </a:r>
            <a:endParaRPr lang="ko-KR" altLang="en-US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921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학술대회 개최 방법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899592" y="1700808"/>
            <a:ext cx="7272808" cy="1440160"/>
            <a:chOff x="899592" y="1592796"/>
            <a:chExt cx="7272808" cy="1440160"/>
          </a:xfrm>
        </p:grpSpPr>
        <p:sp>
          <p:nvSpPr>
            <p:cNvPr id="2" name="오각형 1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b="1" dirty="0" smtClean="0">
                  <a:solidFill>
                    <a:schemeClr val="tx1"/>
                  </a:solidFill>
                </a:rPr>
                <a:t>    2020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년 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6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월 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13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일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토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)</a:t>
              </a:r>
            </a:p>
            <a:p>
              <a:pPr algn="ctr"/>
              <a:r>
                <a:rPr lang="en-US" altLang="ko-KR" sz="2000" b="1" dirty="0" smtClean="0">
                  <a:solidFill>
                    <a:schemeClr val="tx1"/>
                  </a:solidFill>
                </a:rPr>
                <a:t>      (</a:t>
              </a:r>
              <a:r>
                <a:rPr lang="ko-KR" altLang="en-US" sz="2000" b="1" dirty="0" smtClean="0">
                  <a:solidFill>
                    <a:schemeClr val="tx1"/>
                  </a:solidFill>
                </a:rPr>
                <a:t>사</a:t>
              </a:r>
              <a:r>
                <a:rPr lang="en-US" altLang="ko-KR" sz="2000" b="1" dirty="0" smtClean="0">
                  <a:solidFill>
                    <a:schemeClr val="tx1"/>
                  </a:solidFill>
                </a:rPr>
                <a:t>) </a:t>
              </a:r>
              <a:r>
                <a:rPr lang="ko-KR" altLang="en-US" sz="2000" b="1" dirty="0" smtClean="0">
                  <a:solidFill>
                    <a:schemeClr val="tx1"/>
                  </a:solidFill>
                </a:rPr>
                <a:t>한국외식경영학회 춘계 학술대회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" name="타원 2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일시</a:t>
              </a:r>
              <a:endParaRPr lang="ko-KR" altLang="en-US" sz="2500" b="1" dirty="0"/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899592" y="3248980"/>
            <a:ext cx="7272808" cy="1440160"/>
            <a:chOff x="899592" y="1592796"/>
            <a:chExt cx="7272808" cy="1440160"/>
          </a:xfrm>
        </p:grpSpPr>
        <p:sp>
          <p:nvSpPr>
            <p:cNvPr id="17" name="오각형 16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000" b="1" dirty="0" smtClean="0">
                  <a:solidFill>
                    <a:schemeClr val="tx1"/>
                  </a:solidFill>
                </a:rPr>
                <a:t>      경기대학교 서울캠퍼스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타원 17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장</a:t>
              </a:r>
              <a:r>
                <a:rPr lang="ko-KR" altLang="en-US" sz="2500" b="1" dirty="0"/>
                <a:t>소</a:t>
              </a: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919662" y="4763820"/>
            <a:ext cx="7272808" cy="1440160"/>
            <a:chOff x="899592" y="1592796"/>
            <a:chExt cx="7272808" cy="1440160"/>
          </a:xfrm>
        </p:grpSpPr>
        <p:sp>
          <p:nvSpPr>
            <p:cNvPr id="20" name="오각형 19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000" b="1" dirty="0" smtClean="0">
                  <a:solidFill>
                    <a:schemeClr val="tx1"/>
                  </a:solidFill>
                </a:rPr>
                <a:t>   한 식 산 업 </a:t>
              </a:r>
              <a:endParaRPr lang="en-US" altLang="ko-KR" sz="3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3000" b="1" dirty="0" smtClean="0">
                  <a:solidFill>
                    <a:schemeClr val="tx1"/>
                  </a:solidFill>
                </a:rPr>
                <a:t>       </a:t>
              </a:r>
              <a:r>
                <a:rPr lang="ko-KR" altLang="en-US" sz="3000" b="1" dirty="0" err="1" smtClean="0">
                  <a:solidFill>
                    <a:schemeClr val="tx1"/>
                  </a:solidFill>
                </a:rPr>
                <a:t>질적성장을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 위한 전략 방안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주</a:t>
              </a:r>
              <a:r>
                <a:rPr lang="ko-KR" altLang="en-US" sz="2500" b="1" dirty="0"/>
                <a:t>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783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학술대회 프로그램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899592" y="1700808"/>
            <a:ext cx="7272808" cy="1440160"/>
            <a:chOff x="899592" y="1592796"/>
            <a:chExt cx="7272808" cy="1440160"/>
          </a:xfrm>
        </p:grpSpPr>
        <p:sp>
          <p:nvSpPr>
            <p:cNvPr id="2" name="오각형 1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b="1" dirty="0" smtClean="0">
                  <a:solidFill>
                    <a:schemeClr val="tx1"/>
                  </a:solidFill>
                </a:rPr>
                <a:t>  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사회적 이슈와 한식산업</a:t>
              </a:r>
              <a:endParaRPr lang="en-US" altLang="ko-KR" sz="3000" b="1" dirty="0" smtClean="0">
                <a:solidFill>
                  <a:schemeClr val="tx1"/>
                </a:solidFill>
              </a:endParaRPr>
            </a:p>
            <a:p>
              <a:pPr marL="342900" indent="-342900">
                <a:buFontTx/>
                <a:buChar char="-"/>
              </a:pPr>
              <a:r>
                <a:rPr lang="ko-KR" altLang="en-US" b="1" dirty="0" smtClean="0">
                  <a:solidFill>
                    <a:schemeClr val="tx1"/>
                  </a:solidFill>
                </a:rPr>
                <a:t>               ▶ 사회적 이슈에 따른 한식산업 변화</a:t>
              </a:r>
              <a:endParaRPr lang="en-US" altLang="ko-KR" b="1" dirty="0" smtClean="0">
                <a:solidFill>
                  <a:schemeClr val="tx1"/>
                </a:solidFill>
              </a:endParaRPr>
            </a:p>
            <a:p>
              <a:pPr marL="342900" indent="-342900">
                <a:buFontTx/>
                <a:buChar char="-"/>
              </a:pPr>
              <a:r>
                <a:rPr lang="en-US" altLang="ko-KR" b="1" dirty="0" smtClean="0">
                  <a:solidFill>
                    <a:schemeClr val="tx1"/>
                  </a:solidFill>
                </a:rPr>
                <a:t>               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▶ 한식 </a:t>
              </a:r>
              <a:r>
                <a:rPr lang="ko-KR" altLang="en-US" b="1" dirty="0" err="1" smtClean="0">
                  <a:solidFill>
                    <a:schemeClr val="tx1"/>
                  </a:solidFill>
                </a:rPr>
                <a:t>음식점업의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 현황</a:t>
              </a:r>
              <a:endParaRPr lang="en-US" altLang="ko-KR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" name="타원 2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/>
                <a:t>1</a:t>
              </a:r>
              <a:r>
                <a:rPr lang="ko-KR" altLang="en-US" sz="2500" b="1" dirty="0" smtClean="0"/>
                <a:t>부</a:t>
              </a:r>
              <a:endParaRPr lang="ko-KR" altLang="en-US" sz="2500" b="1" dirty="0"/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899592" y="3248980"/>
            <a:ext cx="7272808" cy="1440160"/>
            <a:chOff x="899592" y="1592796"/>
            <a:chExt cx="7272808" cy="1440160"/>
          </a:xfrm>
        </p:grpSpPr>
        <p:sp>
          <p:nvSpPr>
            <p:cNvPr id="17" name="오각형 16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000" b="1" dirty="0" smtClean="0">
                  <a:solidFill>
                    <a:schemeClr val="tx1"/>
                  </a:solidFill>
                </a:rPr>
                <a:t>        </a:t>
              </a:r>
              <a:r>
                <a:rPr lang="ko-KR" altLang="en-US" sz="2900" b="1" dirty="0" err="1" smtClean="0">
                  <a:solidFill>
                    <a:schemeClr val="tx1"/>
                  </a:solidFill>
                </a:rPr>
                <a:t>질적성장을</a:t>
              </a:r>
              <a:r>
                <a:rPr lang="ko-KR" altLang="en-US" sz="2900" b="1" dirty="0" smtClean="0">
                  <a:solidFill>
                    <a:schemeClr val="tx1"/>
                  </a:solidFill>
                </a:rPr>
                <a:t> 위한 사례 및 분석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               </a:t>
              </a:r>
              <a:endParaRPr lang="en-US" altLang="ko-KR" b="1" dirty="0" smtClean="0">
                <a:solidFill>
                  <a:schemeClr val="tx1"/>
                </a:solidFill>
              </a:endParaRPr>
            </a:p>
            <a:p>
              <a:r>
                <a:rPr lang="en-US" altLang="ko-KR" b="1" dirty="0">
                  <a:solidFill>
                    <a:schemeClr val="tx1"/>
                  </a:solidFill>
                </a:rPr>
                <a:t>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                  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▶ 기업형 한식 음식점의 사례</a:t>
              </a:r>
              <a:endParaRPr lang="en-US" altLang="ko-KR" b="1" dirty="0" smtClean="0">
                <a:solidFill>
                  <a:schemeClr val="tx1"/>
                </a:solidFill>
              </a:endParaRPr>
            </a:p>
            <a:p>
              <a:r>
                <a:rPr lang="ko-KR" altLang="en-US" b="1" dirty="0" smtClean="0">
                  <a:solidFill>
                    <a:schemeClr val="tx1"/>
                  </a:solidFill>
                </a:rPr>
                <a:t>                   ▶ 한식산업의 시장 분석</a:t>
              </a:r>
              <a:endParaRPr lang="en-US" altLang="ko-KR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타원 17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/>
                <a:t>2</a:t>
              </a:r>
              <a:r>
                <a:rPr lang="ko-KR" altLang="en-US" sz="2500" b="1" dirty="0" smtClean="0"/>
                <a:t>부</a:t>
              </a:r>
              <a:endParaRPr lang="ko-KR" altLang="en-US" sz="2500" b="1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919662" y="4763820"/>
            <a:ext cx="7272808" cy="1440160"/>
            <a:chOff x="899592" y="1592796"/>
            <a:chExt cx="7272808" cy="1440160"/>
          </a:xfrm>
        </p:grpSpPr>
        <p:sp>
          <p:nvSpPr>
            <p:cNvPr id="20" name="오각형 19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b="1" dirty="0">
                  <a:solidFill>
                    <a:schemeClr val="tx1"/>
                  </a:solidFill>
                </a:rPr>
                <a:t> 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        종 합 토 </a:t>
              </a:r>
              <a:r>
                <a:rPr lang="ko-KR" altLang="en-US" sz="3000" b="1" dirty="0" err="1" smtClean="0">
                  <a:solidFill>
                    <a:schemeClr val="tx1"/>
                  </a:solidFill>
                </a:rPr>
                <a:t>론</a:t>
              </a:r>
              <a:endParaRPr lang="en-US" altLang="ko-KR" sz="3000" b="1" dirty="0" smtClean="0">
                <a:solidFill>
                  <a:schemeClr val="tx1"/>
                </a:solidFill>
              </a:endParaRPr>
            </a:p>
            <a:p>
              <a:r>
                <a:rPr lang="ko-KR" altLang="en-US" b="1" dirty="0" smtClean="0">
                  <a:solidFill>
                    <a:schemeClr val="tx1"/>
                  </a:solidFill>
                </a:rPr>
                <a:t>                   ▶ 한식산업의 </a:t>
              </a:r>
              <a:r>
                <a:rPr lang="ko-KR" altLang="en-US" b="1" dirty="0" err="1" smtClean="0">
                  <a:solidFill>
                    <a:schemeClr val="tx1"/>
                  </a:solidFill>
                </a:rPr>
                <a:t>질적성장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 전략 방안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          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/>
                <a:t>3</a:t>
              </a:r>
              <a:r>
                <a:rPr lang="ko-KR" altLang="en-US" sz="2500" b="1" dirty="0" smtClean="0"/>
                <a:t>부</a:t>
              </a:r>
              <a:endParaRPr lang="ko-KR" altLang="en-US" sz="25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4620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학술대회 참여자 구성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899592" y="1700808"/>
            <a:ext cx="7272808" cy="1440160"/>
            <a:chOff x="899592" y="1592796"/>
            <a:chExt cx="7272808" cy="1440160"/>
          </a:xfrm>
        </p:grpSpPr>
        <p:sp>
          <p:nvSpPr>
            <p:cNvPr id="2" name="오각형 1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b="1" dirty="0" smtClean="0">
                  <a:solidFill>
                    <a:schemeClr val="tx1"/>
                  </a:solidFill>
                </a:rPr>
                <a:t>    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일반논문 발표자 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20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명</a:t>
              </a:r>
              <a:endParaRPr lang="en-US" altLang="ko-KR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" name="타원 2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발표</a:t>
              </a:r>
              <a:r>
                <a:rPr lang="ko-KR" altLang="en-US" sz="2500" b="1" dirty="0"/>
                <a:t>자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899592" y="3248980"/>
            <a:ext cx="7272808" cy="1440160"/>
            <a:chOff x="899592" y="1592796"/>
            <a:chExt cx="7272808" cy="1440160"/>
          </a:xfrm>
        </p:grpSpPr>
        <p:sp>
          <p:nvSpPr>
            <p:cNvPr id="17" name="오각형 16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000" b="1" dirty="0" smtClean="0">
                  <a:solidFill>
                    <a:schemeClr val="tx1"/>
                  </a:solidFill>
                </a:rPr>
                <a:t>      전공학자 및 전문가 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25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명</a:t>
              </a:r>
              <a:endParaRPr lang="en-US" altLang="ko-KR" sz="3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타원 17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토론 </a:t>
              </a:r>
              <a:r>
                <a:rPr lang="ko-KR" altLang="en-US" sz="2000" b="1" dirty="0" smtClean="0"/>
                <a:t>및</a:t>
              </a:r>
              <a:endParaRPr lang="en-US" altLang="ko-KR" sz="2000" b="1" dirty="0" smtClean="0"/>
            </a:p>
            <a:p>
              <a:pPr algn="ctr"/>
              <a:r>
                <a:rPr lang="ko-KR" altLang="en-US" sz="2500" b="1" dirty="0" smtClean="0"/>
                <a:t>사</a:t>
              </a:r>
              <a:r>
                <a:rPr lang="ko-KR" altLang="en-US" sz="2500" b="1" dirty="0"/>
                <a:t>회</a:t>
              </a: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919662" y="4763820"/>
            <a:ext cx="7272808" cy="1440160"/>
            <a:chOff x="899592" y="1592796"/>
            <a:chExt cx="7272808" cy="1440160"/>
          </a:xfrm>
        </p:grpSpPr>
        <p:sp>
          <p:nvSpPr>
            <p:cNvPr id="20" name="오각형 19"/>
            <p:cNvSpPr/>
            <p:nvPr/>
          </p:nvSpPr>
          <p:spPr>
            <a:xfrm>
              <a:off x="1403648" y="1700808"/>
              <a:ext cx="6768752" cy="1224136"/>
            </a:xfrm>
            <a:prstGeom prst="homePlat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b="1" dirty="0" smtClean="0">
                  <a:solidFill>
                    <a:schemeClr val="tx1"/>
                  </a:solidFill>
                </a:rPr>
                <a:t>                대학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원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)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생 및 </a:t>
              </a:r>
              <a:endParaRPr lang="en-US" altLang="ko-KR" sz="3000" b="1" dirty="0" smtClean="0">
                <a:solidFill>
                  <a:schemeClr val="tx1"/>
                </a:solidFill>
              </a:endParaRPr>
            </a:p>
            <a:p>
              <a:r>
                <a:rPr lang="ko-KR" altLang="en-US" sz="3000" b="1" dirty="0" smtClean="0">
                  <a:solidFill>
                    <a:schemeClr val="tx1"/>
                  </a:solidFill>
                </a:rPr>
                <a:t>           일반인 등 기타 </a:t>
              </a:r>
              <a:r>
                <a:rPr lang="en-US" altLang="ko-KR" sz="3000" b="1" dirty="0" smtClean="0">
                  <a:solidFill>
                    <a:schemeClr val="tx1"/>
                  </a:solidFill>
                </a:rPr>
                <a:t>355</a:t>
              </a:r>
              <a:r>
                <a:rPr lang="ko-KR" altLang="en-US" sz="3000" b="1" dirty="0" smtClean="0">
                  <a:solidFill>
                    <a:schemeClr val="tx1"/>
                  </a:solidFill>
                </a:rPr>
                <a:t>명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899592" y="1592796"/>
              <a:ext cx="1656184" cy="1440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그 외</a:t>
              </a:r>
              <a:endParaRPr lang="ko-KR" altLang="en-US" sz="25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1775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788105" y="552128"/>
            <a:ext cx="1369123" cy="5897780"/>
            <a:chOff x="1043608" y="764704"/>
            <a:chExt cx="1440160" cy="5400600"/>
          </a:xfrm>
        </p:grpSpPr>
        <p:sp>
          <p:nvSpPr>
            <p:cNvPr id="4" name="직사각형 3"/>
            <p:cNvSpPr/>
            <p:nvPr/>
          </p:nvSpPr>
          <p:spPr>
            <a:xfrm>
              <a:off x="1043608" y="764704"/>
              <a:ext cx="1440160" cy="54006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227820" y="955102"/>
              <a:ext cx="1071736" cy="49769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학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술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대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회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endParaRPr lang="en-US" altLang="ko-KR" sz="1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기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대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효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>
                  <a:ea typeface="문체부 바탕체" panose="02030609000101010101" pitchFamily="17" charset="-127"/>
                </a:rPr>
                <a:t>과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339752" y="1287218"/>
            <a:ext cx="633670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  성과확산 계획</a:t>
            </a:r>
            <a:endParaRPr lang="ko-KR" altLang="en-US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157228" y="2636912"/>
            <a:ext cx="55446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   활 용 방 안</a:t>
            </a:r>
            <a:endParaRPr lang="ko-KR" altLang="en-US" sz="3500" b="1" dirty="0">
              <a:solidFill>
                <a:schemeClr val="tx1"/>
              </a:solidFill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57228" y="3984983"/>
            <a:ext cx="59431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   기 대 효 과</a:t>
            </a:r>
            <a:endParaRPr lang="ko-KR" altLang="en-US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345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성과확산 계획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971600" y="1265470"/>
            <a:ext cx="7200800" cy="1584176"/>
            <a:chOff x="971600" y="1499215"/>
            <a:chExt cx="7200800" cy="1584176"/>
          </a:xfrm>
        </p:grpSpPr>
        <p:sp>
          <p:nvSpPr>
            <p:cNvPr id="11" name="대각선 방향의 모서리가 둥근 사각형 10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500" b="1" dirty="0" smtClean="0">
                  <a:solidFill>
                    <a:schemeClr val="tx1"/>
                  </a:solidFill>
                </a:rPr>
                <a:t>       ‘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한국외식경영학회</a:t>
              </a:r>
              <a:r>
                <a:rPr lang="en-US" altLang="ko-KR" sz="2500" b="1" dirty="0" smtClean="0">
                  <a:solidFill>
                    <a:schemeClr val="tx1"/>
                  </a:solidFill>
                </a:rPr>
                <a:t>’ </a:t>
              </a:r>
              <a:r>
                <a:rPr lang="en-US" altLang="ko-KR" sz="2500" b="1" dirty="0" err="1" smtClean="0">
                  <a:solidFill>
                    <a:schemeClr val="tx1"/>
                  </a:solidFill>
                </a:rPr>
                <a:t>Youtube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 채널 개설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927725" y="2497482"/>
            <a:ext cx="7200800" cy="1584176"/>
            <a:chOff x="971600" y="1499215"/>
            <a:chExt cx="7200800" cy="1584176"/>
          </a:xfrm>
        </p:grpSpPr>
        <p:sp>
          <p:nvSpPr>
            <p:cNvPr id="14" name="대각선 방향의 모서리가 둥근 사각형 13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>
                  <a:solidFill>
                    <a:schemeClr val="tx1"/>
                  </a:solidFill>
                </a:rPr>
                <a:t>     </a:t>
              </a:r>
              <a:r>
                <a:rPr lang="ko-KR" altLang="en-US" sz="2500" b="1" dirty="0">
                  <a:solidFill>
                    <a:schemeClr val="tx1"/>
                  </a:solidFill>
                </a:rPr>
                <a:t>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  </a:t>
              </a:r>
              <a:r>
                <a:rPr lang="ko-KR" altLang="en-US" sz="2300" b="1" dirty="0" smtClean="0">
                  <a:solidFill>
                    <a:schemeClr val="tx1"/>
                  </a:solidFill>
                </a:rPr>
                <a:t>카테고리 분류를 통한 수요자 중심 정보 전달</a:t>
              </a:r>
              <a:endParaRPr lang="ko-KR" altLang="en-US" sz="23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altLang="ko-KR" sz="8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927725" y="3787925"/>
            <a:ext cx="7200800" cy="1584176"/>
            <a:chOff x="971600" y="1499215"/>
            <a:chExt cx="7200800" cy="1584176"/>
          </a:xfrm>
        </p:grpSpPr>
        <p:sp>
          <p:nvSpPr>
            <p:cNvPr id="17" name="대각선 방향의 모서리가 둥근 사각형 16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500" b="1" dirty="0" smtClean="0">
                  <a:solidFill>
                    <a:schemeClr val="tx1"/>
                  </a:solidFill>
                </a:rPr>
                <a:t>        </a:t>
              </a:r>
              <a:r>
                <a:rPr lang="ko-KR" altLang="en-US" sz="2400" b="1" dirty="0" smtClean="0">
                  <a:solidFill>
                    <a:schemeClr val="tx1"/>
                  </a:solidFill>
                </a:rPr>
                <a:t>외식산업 관련기관에 학술대회 </a:t>
              </a:r>
              <a:r>
                <a:rPr lang="ko-KR" altLang="en-US" sz="2400" b="1" dirty="0" err="1" smtClean="0">
                  <a:solidFill>
                    <a:schemeClr val="tx1"/>
                  </a:solidFill>
                </a:rPr>
                <a:t>콘텐츠</a:t>
              </a:r>
              <a:r>
                <a:rPr lang="ko-KR" altLang="en-US" sz="2400" b="1" dirty="0" smtClean="0">
                  <a:solidFill>
                    <a:schemeClr val="tx1"/>
                  </a:solidFill>
                </a:rPr>
                <a:t> 소개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US" altLang="ko-KR" sz="8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918109" y="5011479"/>
            <a:ext cx="7200800" cy="1584176"/>
            <a:chOff x="971600" y="1499215"/>
            <a:chExt cx="7200800" cy="1584176"/>
          </a:xfrm>
        </p:grpSpPr>
        <p:sp>
          <p:nvSpPr>
            <p:cNvPr id="20" name="대각선 방향의 모서리가 둥근 사각형 19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500" b="1" dirty="0" smtClean="0">
                  <a:solidFill>
                    <a:schemeClr val="tx1"/>
                  </a:solidFill>
                </a:rPr>
                <a:t>     </a:t>
              </a:r>
              <a:r>
                <a:rPr lang="ko-KR" altLang="en-US" sz="2500" b="1" dirty="0">
                  <a:solidFill>
                    <a:schemeClr val="tx1"/>
                  </a:solidFill>
                </a:rPr>
                <a:t>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  외식산업관련 교육기관 교육 </a:t>
              </a:r>
              <a:r>
                <a:rPr lang="ko-KR" altLang="en-US" sz="2500" b="1" dirty="0" err="1" smtClean="0">
                  <a:solidFill>
                    <a:schemeClr val="tx1"/>
                  </a:solidFill>
                </a:rPr>
                <a:t>콘텐츠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 활용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US" altLang="ko-KR" sz="8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98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활용방안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53130400" descr="EMB00003d246b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49" y="1412776"/>
            <a:ext cx="792088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6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활용방안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259416"/>
              </p:ext>
            </p:extLst>
          </p:nvPr>
        </p:nvGraphicFramePr>
        <p:xfrm>
          <a:off x="828477" y="2032733"/>
          <a:ext cx="7416824" cy="3872653"/>
        </p:xfrm>
        <a:graphic>
          <a:graphicData uri="http://schemas.openxmlformats.org/drawingml/2006/table">
            <a:tbl>
              <a:tblPr/>
              <a:tblGrid>
                <a:gridCol w="1295251"/>
                <a:gridCol w="6121573"/>
              </a:tblGrid>
              <a:tr h="7200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구 분</a:t>
                      </a:r>
                      <a:endParaRPr lang="ko-KR" altLang="en-US" sz="17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내 용</a:t>
                      </a:r>
                      <a:endParaRPr lang="ko-KR" altLang="en-US" sz="17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15090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kern="0" spc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외식산업 측면</a:t>
                      </a:r>
                      <a:endParaRPr lang="ko-KR" altLang="en-US" sz="17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en-US" altLang="ko-KR" sz="1700" b="1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</a:t>
                      </a:r>
                      <a:r>
                        <a:rPr lang="ko-KR" altLang="en-US" sz="1700" b="1" kern="0" spc="-1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한식산업의 </a:t>
                      </a:r>
                      <a:r>
                        <a:rPr lang="ko-KR" altLang="en-US" sz="1700" b="1" kern="0" spc="-1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질적성장</a:t>
                      </a:r>
                      <a:r>
                        <a:rPr lang="ko-KR" altLang="en-US" sz="1700" b="1" kern="0" spc="-1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 방향 제시를 통한 한식당의 경쟁력 강화</a:t>
                      </a:r>
                      <a:endParaRPr lang="ko-KR" altLang="en-US" sz="1700" b="1" kern="0" spc="-10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  <a:p>
                      <a:pPr marL="285750" marR="0" indent="-2857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사회적 </a:t>
                      </a: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환경에 적합한 한식산업 신규 시장 방향성 </a:t>
                      </a:r>
                      <a:endParaRPr lang="en-US" altLang="ko-KR" sz="17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   </a:t>
                      </a:r>
                      <a:r>
                        <a:rPr lang="ko-KR" altLang="en-US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기초자료 </a:t>
                      </a: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제시</a:t>
                      </a:r>
                      <a:endParaRPr lang="ko-KR" altLang="en-US" sz="17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4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학술적</a:t>
                      </a:r>
                      <a:endParaRPr lang="en-US" altLang="ko-KR" sz="17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측면</a:t>
                      </a:r>
                      <a:endParaRPr lang="ko-KR" altLang="en-US" sz="17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   </a:t>
                      </a: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한식산업의 발전과 외식업의 관련성 연구 주제 제시</a:t>
                      </a:r>
                      <a:endParaRPr lang="ko-KR" altLang="en-US" sz="1700" b="1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소비패턴 </a:t>
                      </a: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변화에 따른 한식산업의 </a:t>
                      </a:r>
                      <a:r>
                        <a:rPr lang="ko-KR" altLang="en-US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마케팅전략 안 </a:t>
                      </a:r>
                      <a:endParaRPr lang="en-US" altLang="ko-KR" sz="1700" b="1" kern="0" spc="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   </a:t>
                      </a:r>
                      <a:r>
                        <a:rPr lang="ko-KR" altLang="en-US" sz="17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연구 </a:t>
                      </a: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방향 제시 </a:t>
                      </a:r>
                      <a:endParaRPr lang="ko-KR" altLang="en-US" sz="17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88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2.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기대효과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971600" y="1265470"/>
            <a:ext cx="7200800" cy="1584176"/>
            <a:chOff x="971600" y="1499215"/>
            <a:chExt cx="7200800" cy="1584176"/>
          </a:xfrm>
        </p:grpSpPr>
        <p:sp>
          <p:nvSpPr>
            <p:cNvPr id="2" name="대각선 방향의 모서리가 둥근 사각형 1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>
                  <a:solidFill>
                    <a:schemeClr val="tx1"/>
                  </a:solidFill>
                </a:rPr>
                <a:t>     SNS </a:t>
              </a:r>
              <a:r>
                <a:rPr lang="ko-KR" altLang="en-US" sz="2500" b="1" smtClean="0">
                  <a:solidFill>
                    <a:schemeClr val="tx1"/>
                  </a:solidFill>
                </a:rPr>
                <a:t>플랫폼 활용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교육 </a:t>
              </a:r>
              <a:r>
                <a:rPr lang="ko-KR" altLang="en-US" sz="2500" b="1" dirty="0" err="1" smtClean="0">
                  <a:solidFill>
                    <a:schemeClr val="tx1"/>
                  </a:solidFill>
                </a:rPr>
                <a:t>콘텐츠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 자료 기능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927725" y="2497482"/>
            <a:ext cx="7200800" cy="1584176"/>
            <a:chOff x="971600" y="1499215"/>
            <a:chExt cx="7200800" cy="1584176"/>
          </a:xfrm>
        </p:grpSpPr>
        <p:sp>
          <p:nvSpPr>
            <p:cNvPr id="12" name="대각선 방향의 모서리가 둥근 사각형 11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>
                  <a:solidFill>
                    <a:schemeClr val="tx1"/>
                  </a:solidFill>
                </a:rPr>
                <a:t>     </a:t>
              </a:r>
              <a:r>
                <a:rPr lang="ko-KR" altLang="en-US" sz="2500" b="1" dirty="0">
                  <a:solidFill>
                    <a:schemeClr val="tx1"/>
                  </a:solidFill>
                </a:rPr>
                <a:t>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 </a:t>
              </a:r>
              <a:r>
                <a:rPr lang="ko-KR" altLang="en-US" sz="2400" b="1" dirty="0" smtClean="0">
                  <a:solidFill>
                    <a:schemeClr val="tx1"/>
                  </a:solidFill>
                </a:rPr>
                <a:t>자료 공유를 통한 정책적</a:t>
              </a:r>
              <a:r>
                <a:rPr lang="en-US" altLang="ko-KR" sz="2400" b="1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2400" b="1" dirty="0" smtClean="0">
                  <a:solidFill>
                    <a:schemeClr val="tx1"/>
                  </a:solidFill>
                </a:rPr>
                <a:t>산업적 혜안 제시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altLang="ko-KR" sz="85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927725" y="3787925"/>
            <a:ext cx="7200800" cy="1584176"/>
            <a:chOff x="971600" y="1499215"/>
            <a:chExt cx="7200800" cy="1584176"/>
          </a:xfrm>
        </p:grpSpPr>
        <p:sp>
          <p:nvSpPr>
            <p:cNvPr id="15" name="대각선 방향의 모서리가 둥근 사각형 14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>
                  <a:solidFill>
                    <a:schemeClr val="tx1"/>
                  </a:solidFill>
                </a:rPr>
                <a:t>   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학술대회 확대를 통한 신진 연구자 발굴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US" altLang="ko-KR" sz="85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918109" y="5011479"/>
            <a:ext cx="7200800" cy="1584176"/>
            <a:chOff x="971600" y="1499215"/>
            <a:chExt cx="7200800" cy="1584176"/>
          </a:xfrm>
        </p:grpSpPr>
        <p:sp>
          <p:nvSpPr>
            <p:cNvPr id="18" name="대각선 방향의 모서리가 둥근 사각형 17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>
                  <a:solidFill>
                    <a:schemeClr val="tx1"/>
                  </a:solidFill>
                </a:rPr>
                <a:t>     </a:t>
              </a:r>
              <a:r>
                <a:rPr lang="ko-KR" altLang="en-US" sz="2500" b="1" dirty="0">
                  <a:solidFill>
                    <a:schemeClr val="tx1"/>
                  </a:solidFill>
                </a:rPr>
                <a:t>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외식분야 학회로서 의견 선도자 역할 도모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US" altLang="ko-KR" sz="85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260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999466" y="764704"/>
            <a:ext cx="1369123" cy="5624480"/>
            <a:chOff x="1043608" y="764704"/>
            <a:chExt cx="1440160" cy="5400600"/>
          </a:xfrm>
        </p:grpSpPr>
        <p:sp>
          <p:nvSpPr>
            <p:cNvPr id="4" name="직사각형 3"/>
            <p:cNvSpPr/>
            <p:nvPr/>
          </p:nvSpPr>
          <p:spPr>
            <a:xfrm>
              <a:off x="1043608" y="764704"/>
              <a:ext cx="1440160" cy="54006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227820" y="955102"/>
              <a:ext cx="1071736" cy="49769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4500" b="1" dirty="0" smtClean="0">
                  <a:ea typeface="문체부 바탕체" panose="02030609000101010101" pitchFamily="17" charset="-127"/>
                </a:rPr>
                <a:t>학</a:t>
              </a:r>
              <a:endParaRPr lang="en-US" altLang="ko-KR" sz="4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500" b="1" dirty="0" smtClean="0">
                  <a:ea typeface="문체부 바탕체" panose="02030609000101010101" pitchFamily="17" charset="-127"/>
                </a:rPr>
                <a:t>술</a:t>
              </a:r>
              <a:endParaRPr lang="en-US" altLang="ko-KR" sz="4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500" b="1" dirty="0" smtClean="0">
                  <a:ea typeface="문체부 바탕체" panose="02030609000101010101" pitchFamily="17" charset="-127"/>
                </a:rPr>
                <a:t>대</a:t>
              </a:r>
              <a:endParaRPr lang="en-US" altLang="ko-KR" sz="4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500" b="1" dirty="0" smtClean="0">
                  <a:ea typeface="문체부 바탕체" panose="02030609000101010101" pitchFamily="17" charset="-127"/>
                </a:rPr>
                <a:t>회</a:t>
              </a:r>
              <a:endParaRPr lang="en-US" altLang="ko-KR" sz="4500" b="1" dirty="0" smtClean="0">
                <a:ea typeface="문체부 바탕체" panose="02030609000101010101" pitchFamily="17" charset="-127"/>
              </a:endParaRPr>
            </a:p>
            <a:p>
              <a:pPr algn="ctr"/>
              <a:endParaRPr lang="en-US" altLang="ko-KR" sz="1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500" b="1" dirty="0" smtClean="0">
                  <a:ea typeface="문체부 바탕체" panose="02030609000101010101" pitchFamily="17" charset="-127"/>
                </a:rPr>
                <a:t>주</a:t>
              </a:r>
              <a:endParaRPr lang="en-US" altLang="ko-KR" sz="4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500" b="1" dirty="0" smtClean="0">
                  <a:ea typeface="문체부 바탕체" panose="02030609000101010101" pitchFamily="17" charset="-127"/>
                </a:rPr>
                <a:t>제</a:t>
              </a:r>
              <a:endParaRPr lang="en-US" altLang="ko-KR" sz="4500" b="1" dirty="0" smtClean="0">
                <a:ea typeface="문체부 바탕체" panose="02030609000101010101" pitchFamily="17" charset="-127"/>
              </a:endParaRPr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627784" y="1287218"/>
            <a:ext cx="55446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외식산업에서 한식의 현</a:t>
            </a:r>
            <a:r>
              <a: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황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483768" y="2582551"/>
            <a:ext cx="55446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한식의 질적 성장 방안</a:t>
            </a:r>
            <a:endParaRPr lang="ko-KR" altLang="en-US" sz="3500" b="1" dirty="0">
              <a:solidFill>
                <a:schemeClr val="tx1"/>
              </a:solidFill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483768" y="3984577"/>
            <a:ext cx="55446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한식 정책 활용방안</a:t>
            </a:r>
            <a:endParaRPr lang="ko-KR" altLang="en-US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573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258661" y="598375"/>
            <a:ext cx="1369123" cy="5897780"/>
            <a:chOff x="1043608" y="764704"/>
            <a:chExt cx="1440160" cy="5400600"/>
          </a:xfrm>
        </p:grpSpPr>
        <p:sp>
          <p:nvSpPr>
            <p:cNvPr id="4" name="직사각형 3"/>
            <p:cNvSpPr/>
            <p:nvPr/>
          </p:nvSpPr>
          <p:spPr>
            <a:xfrm>
              <a:off x="1043608" y="764704"/>
              <a:ext cx="1440160" cy="54006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227820" y="955102"/>
              <a:ext cx="1071736" cy="49769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학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술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대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회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endParaRPr lang="en-US" altLang="ko-KR" sz="15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집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행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 smtClean="0">
                  <a:ea typeface="문체부 바탕체" panose="02030609000101010101" pitchFamily="17" charset="-127"/>
                </a:rPr>
                <a:t>예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  <a:p>
              <a:pPr algn="ctr"/>
              <a:r>
                <a:rPr lang="ko-KR" altLang="en-US" sz="4000" b="1" dirty="0">
                  <a:ea typeface="문체부 바탕체" panose="02030609000101010101" pitchFamily="17" charset="-127"/>
                </a:rPr>
                <a:t>산</a:t>
              </a:r>
              <a:endParaRPr lang="en-US" altLang="ko-KR" sz="4000" b="1" dirty="0" smtClean="0">
                <a:ea typeface="문체부 바탕체" panose="02030609000101010101" pitchFamily="17" charset="-127"/>
              </a:endParaRPr>
            </a:p>
          </p:txBody>
        </p:sp>
      </p:grpSp>
      <p:sp>
        <p:nvSpPr>
          <p:cNvPr id="7" name="직사각형 6"/>
          <p:cNvSpPr/>
          <p:nvPr/>
        </p:nvSpPr>
        <p:spPr>
          <a:xfrm>
            <a:off x="3347864" y="1556792"/>
            <a:ext cx="56886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예산편성 기준</a:t>
            </a:r>
            <a:endParaRPr lang="ko-KR" altLang="en-US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203848" y="3429000"/>
            <a:ext cx="496855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rPr>
              <a:t> 집 행 방 법</a:t>
            </a:r>
            <a:endParaRPr lang="ko-KR" altLang="en-US" sz="3500" b="1" dirty="0">
              <a:solidFill>
                <a:schemeClr val="tx1"/>
              </a:solidFill>
              <a:latin typeface="MD아트체" panose="02020603020101020101" pitchFamily="18" charset="-127"/>
              <a:ea typeface="MD아트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257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예산편성 기준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649671"/>
              </p:ext>
            </p:extLst>
          </p:nvPr>
        </p:nvGraphicFramePr>
        <p:xfrm>
          <a:off x="899592" y="1844824"/>
          <a:ext cx="7272809" cy="4536502"/>
        </p:xfrm>
        <a:graphic>
          <a:graphicData uri="http://schemas.openxmlformats.org/drawingml/2006/table">
            <a:tbl>
              <a:tblPr/>
              <a:tblGrid>
                <a:gridCol w="1866841"/>
                <a:gridCol w="1866841"/>
                <a:gridCol w="1578024"/>
                <a:gridCol w="1961103"/>
              </a:tblGrid>
              <a:tr h="8612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구 분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 관 명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예 산 액</a:t>
                      </a:r>
                      <a:endParaRPr lang="ko-KR" altLang="en-US" sz="1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비 고</a:t>
                      </a:r>
                      <a:endParaRPr lang="ko-KR" altLang="en-US" sz="1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8612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지원요청액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한식진흥원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17,702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정부지원금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4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자체부담액</a:t>
                      </a:r>
                      <a:endParaRPr lang="ko-KR" altLang="en-US" sz="1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(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사</a:t>
                      </a: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한국외식경영학회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5,200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진행요원인건비 및 식사비용 외</a:t>
                      </a:r>
                      <a:endParaRPr lang="ko-KR" altLang="en-US" sz="1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12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기타 기관 지원액</a:t>
                      </a:r>
                      <a:endParaRPr lang="ko-KR" altLang="en-US" sz="1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기업 협찬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3,000</a:t>
                      </a:r>
                      <a:r>
                        <a:rPr lang="ko-KR" altLang="en-US" sz="1800" b="1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협력업체 지원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12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계</a:t>
                      </a:r>
                      <a:endParaRPr lang="ko-KR" altLang="en-US" sz="18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총 </a:t>
                      </a: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25,902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38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예산편성 기준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687050"/>
              </p:ext>
            </p:extLst>
          </p:nvPr>
        </p:nvGraphicFramePr>
        <p:xfrm>
          <a:off x="576451" y="1412776"/>
          <a:ext cx="7920879" cy="5123504"/>
        </p:xfrm>
        <a:graphic>
          <a:graphicData uri="http://schemas.openxmlformats.org/drawingml/2006/table">
            <a:tbl>
              <a:tblPr/>
              <a:tblGrid>
                <a:gridCol w="2289193"/>
                <a:gridCol w="1511414"/>
                <a:gridCol w="2657470"/>
                <a:gridCol w="1462802"/>
              </a:tblGrid>
              <a:tr h="4100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비 목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예 산 액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산 출 내 역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비 고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544539">
                <a:tc>
                  <a:txBody>
                    <a:bodyPr/>
                    <a:lstStyle/>
                    <a:p>
                      <a:pPr marL="0" marR="0" indent="-17399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장소사용료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1,300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논문발표 교실 및 토론회 강당 임대료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장비대여료 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500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기조강연 및 토론용 장비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발표논문집 제작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7,500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15,000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원 </a:t>
                      </a: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× 500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부수 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1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토론 및 사회자 사례비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2,500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토론자</a:t>
                      </a: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사회자</a:t>
                      </a: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좌정 </a:t>
                      </a: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25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 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-11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</a:t>
                      </a:r>
                      <a:r>
                        <a:rPr lang="ko-KR" altLang="en-US" sz="1300" b="1" kern="0" spc="-11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인 </a:t>
                      </a:r>
                      <a:r>
                        <a:rPr lang="en-US" altLang="ko-KR" sz="1300" b="1" kern="0" spc="-11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100,000</a:t>
                      </a:r>
                      <a:r>
                        <a:rPr lang="ko-KR" altLang="en-US" sz="1300" b="1" kern="0" spc="-11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원 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4318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11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소요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외국학자 초청경비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90">
                <a:tc>
                  <a:txBody>
                    <a:bodyPr/>
                    <a:lstStyle/>
                    <a:p>
                      <a:pPr marL="0" marR="0" indent="-17399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성과확산 경비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1,300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기조강연 촬영 및 편집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7480" marR="0" indent="-11430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90">
                <a:tc>
                  <a:txBody>
                    <a:bodyPr/>
                    <a:lstStyle/>
                    <a:p>
                      <a:pPr marL="0" marR="0" indent="-17399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학술대회 다과 및 음료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1,600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400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 </a:t>
                      </a: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× 4,000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90">
                <a:tc>
                  <a:txBody>
                    <a:bodyPr/>
                    <a:lstStyle/>
                    <a:p>
                      <a:pPr marL="0" marR="0" indent="-17399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10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참가자 기념품비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2,000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400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명 </a:t>
                      </a: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× 5,000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원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90">
                <a:tc>
                  <a:txBody>
                    <a:bodyPr/>
                    <a:lstStyle/>
                    <a:p>
                      <a:pPr marL="0" marR="0" indent="-17399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10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소계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16,700</a:t>
                      </a:r>
                      <a:r>
                        <a:rPr lang="ko-KR" altLang="en-US" sz="13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-21717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0090">
                <a:tc>
                  <a:txBody>
                    <a:bodyPr/>
                    <a:lstStyle/>
                    <a:p>
                      <a:pPr marL="0" marR="0" indent="-17399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10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일반관리비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1,002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-21717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 dirty="0">
                          <a:solidFill>
                            <a:srgbClr val="0059FF"/>
                          </a:solidFill>
                          <a:effectLst/>
                          <a:ea typeface="휴먼명조"/>
                        </a:rPr>
                        <a:t>소계의 </a:t>
                      </a:r>
                      <a:r>
                        <a:rPr lang="en-US" altLang="ko-KR" sz="1300" b="1" kern="0" spc="0" dirty="0">
                          <a:solidFill>
                            <a:srgbClr val="0059FF"/>
                          </a:solidFill>
                          <a:effectLst/>
                          <a:latin typeface="휴먼명조"/>
                        </a:rPr>
                        <a:t>6% </a:t>
                      </a:r>
                      <a:r>
                        <a:rPr lang="ko-KR" altLang="en-US" sz="1300" b="1" kern="0" spc="0" dirty="0">
                          <a:solidFill>
                            <a:srgbClr val="0059FF"/>
                          </a:solidFill>
                          <a:effectLst/>
                          <a:ea typeface="휴먼명조"/>
                        </a:rPr>
                        <a:t>이내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00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합 계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17,702</a:t>
                      </a:r>
                      <a:r>
                        <a:rPr lang="ko-KR" altLang="en-US" sz="1300" b="1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천원</a:t>
                      </a:r>
                      <a:endParaRPr lang="ko-KR" altLang="en-US" sz="13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55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2.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집행방법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576449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927725" y="1628800"/>
            <a:ext cx="7200800" cy="1584176"/>
            <a:chOff x="971600" y="1499215"/>
            <a:chExt cx="7200800" cy="1584176"/>
          </a:xfrm>
        </p:grpSpPr>
        <p:sp>
          <p:nvSpPr>
            <p:cNvPr id="11" name="대각선 방향의 모서리가 둥근 사각형 10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500" b="1" dirty="0" smtClean="0">
                  <a:solidFill>
                    <a:schemeClr val="tx1"/>
                  </a:solidFill>
                </a:rPr>
                <a:t>        비용관리를 위한 별도 계좌 개설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927725" y="3059115"/>
            <a:ext cx="7200800" cy="1584176"/>
            <a:chOff x="971600" y="1499215"/>
            <a:chExt cx="7200800" cy="1584176"/>
          </a:xfrm>
        </p:grpSpPr>
        <p:sp>
          <p:nvSpPr>
            <p:cNvPr id="14" name="대각선 방향의 모서리가 둥근 사각형 13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>
                  <a:solidFill>
                    <a:schemeClr val="tx1"/>
                  </a:solidFill>
                </a:rPr>
                <a:t>     </a:t>
              </a:r>
              <a:r>
                <a:rPr lang="ko-KR" altLang="en-US" sz="2500" b="1" dirty="0">
                  <a:solidFill>
                    <a:schemeClr val="tx1"/>
                  </a:solidFill>
                </a:rPr>
                <a:t>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집행 근거는 신용카드 및 전자세금계산서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altLang="ko-KR" sz="85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971600" y="4437112"/>
            <a:ext cx="7200800" cy="1584176"/>
            <a:chOff x="971600" y="1499215"/>
            <a:chExt cx="7200800" cy="1584176"/>
          </a:xfrm>
        </p:grpSpPr>
        <p:sp>
          <p:nvSpPr>
            <p:cNvPr id="17" name="대각선 방향의 모서리가 둥근 사각형 16"/>
            <p:cNvSpPr/>
            <p:nvPr/>
          </p:nvSpPr>
          <p:spPr>
            <a:xfrm>
              <a:off x="971600" y="1772816"/>
              <a:ext cx="7200800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500" b="1" dirty="0" smtClean="0">
                  <a:solidFill>
                    <a:schemeClr val="tx1"/>
                  </a:solidFill>
                </a:rPr>
                <a:t>        </a:t>
              </a:r>
              <a:r>
                <a:rPr lang="ko-KR" altLang="en-US" sz="2500" b="1" dirty="0" smtClean="0">
                  <a:solidFill>
                    <a:schemeClr val="tx1"/>
                  </a:solidFill>
                </a:rPr>
                <a:t>항목별 집행내역 작성 및 명확한 결과보고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115616" y="1499215"/>
              <a:ext cx="864096" cy="15841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500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46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547664" y="2420888"/>
            <a:ext cx="5760640" cy="18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500" b="1" dirty="0" smtClean="0">
                <a:solidFill>
                  <a:schemeClr val="tx1"/>
                </a:solidFill>
                <a:ea typeface="문체부 바탕체" panose="02030609000101010101" pitchFamily="17" charset="-127"/>
              </a:rPr>
              <a:t>한식의 경쟁력</a:t>
            </a:r>
            <a:endParaRPr lang="en-US" altLang="ko-KR" sz="5500" b="1" dirty="0" smtClean="0">
              <a:solidFill>
                <a:schemeClr val="tx1"/>
              </a:solidFill>
              <a:ea typeface="문체부 바탕체" panose="02030609000101010101" pitchFamily="17" charset="-127"/>
            </a:endParaRPr>
          </a:p>
          <a:p>
            <a:pPr algn="ctr"/>
            <a:r>
              <a:rPr lang="ko-KR" altLang="en-US" sz="5500" b="1" dirty="0" smtClean="0">
                <a:solidFill>
                  <a:schemeClr val="tx1"/>
                </a:solidFill>
                <a:ea typeface="문체부 바탕체" panose="02030609000101010101" pitchFamily="17" charset="-127"/>
              </a:rPr>
              <a:t>문화의 경쟁력</a:t>
            </a:r>
            <a:endParaRPr lang="ko-KR" altLang="en-US" sz="5500" b="1" dirty="0">
              <a:solidFill>
                <a:schemeClr val="tx1"/>
              </a:solidFill>
              <a:ea typeface="문체부 바탕체" panose="02030609000101010101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697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외식산업에서 한식의 현</a:t>
              </a:r>
              <a:r>
                <a:rPr lang="ko-KR" altLang="en-US" sz="35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황</a:t>
              </a: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33" y="2492896"/>
            <a:ext cx="3792584" cy="189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8" y="2506431"/>
            <a:ext cx="3792585" cy="188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7" y="4499033"/>
            <a:ext cx="3792585" cy="189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그룹 9"/>
          <p:cNvGrpSpPr/>
          <p:nvPr/>
        </p:nvGrpSpPr>
        <p:grpSpPr>
          <a:xfrm>
            <a:off x="619065" y="1412777"/>
            <a:ext cx="7913375" cy="830646"/>
            <a:chOff x="619065" y="1412777"/>
            <a:chExt cx="7913375" cy="830646"/>
          </a:xfrm>
        </p:grpSpPr>
        <p:sp>
          <p:nvSpPr>
            <p:cNvPr id="9" name="직사각형 8"/>
            <p:cNvSpPr/>
            <p:nvPr/>
          </p:nvSpPr>
          <p:spPr>
            <a:xfrm>
              <a:off x="4067944" y="1412777"/>
              <a:ext cx="4464496" cy="8306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500" b="1" dirty="0" smtClean="0">
                  <a:solidFill>
                    <a:schemeClr val="tx1"/>
                  </a:solidFill>
                </a:rPr>
                <a:t>  </a:t>
              </a:r>
              <a:r>
                <a:rPr lang="en-US" altLang="ko-KR" sz="2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2019</a:t>
              </a:r>
              <a:r>
                <a:rPr lang="ko-KR" altLang="en-US" sz="2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년 </a:t>
              </a:r>
              <a:r>
                <a:rPr lang="en-US" altLang="ko-KR" sz="2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</a:t>
              </a:r>
              <a:r>
                <a:rPr lang="ko-KR" altLang="en-US" sz="2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분기</a:t>
              </a:r>
              <a:endPara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r>
                <a:rPr lang="ko-KR" altLang="en-US" sz="2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외식산업경기전망 </a:t>
              </a:r>
              <a:endParaRPr lang="ko-KR" altLang="en-US" sz="25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65" y="1412777"/>
              <a:ext cx="3448879" cy="830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34" y="4480575"/>
            <a:ext cx="3792584" cy="189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19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외식산업에서 한식의 현</a:t>
              </a:r>
              <a:r>
                <a:rPr lang="ko-KR" altLang="en-US" sz="35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황</a:t>
              </a: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9" name="차트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684199"/>
              </p:ext>
            </p:extLst>
          </p:nvPr>
        </p:nvGraphicFramePr>
        <p:xfrm>
          <a:off x="611560" y="1412776"/>
          <a:ext cx="792088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타원 2"/>
          <p:cNvSpPr/>
          <p:nvPr/>
        </p:nvSpPr>
        <p:spPr>
          <a:xfrm>
            <a:off x="1763688" y="6056090"/>
            <a:ext cx="576064" cy="46925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51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외식산업에서 한식의 현</a:t>
              </a:r>
              <a:r>
                <a:rPr lang="ko-KR" altLang="en-US" sz="35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황</a:t>
              </a: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0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233077"/>
              </p:ext>
            </p:extLst>
          </p:nvPr>
        </p:nvGraphicFramePr>
        <p:xfrm>
          <a:off x="611560" y="1412776"/>
          <a:ext cx="7949947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타원 2"/>
          <p:cNvSpPr/>
          <p:nvPr/>
        </p:nvSpPr>
        <p:spPr>
          <a:xfrm>
            <a:off x="1763688" y="5949280"/>
            <a:ext cx="576064" cy="46925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581" y="1422127"/>
            <a:ext cx="2614859" cy="17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85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4" name="직사각형 3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외식산업에서 한식의 현</a:t>
              </a:r>
              <a:r>
                <a:rPr lang="ko-KR" altLang="en-US" sz="35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황</a:t>
              </a: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" name="차트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981112"/>
              </p:ext>
            </p:extLst>
          </p:nvPr>
        </p:nvGraphicFramePr>
        <p:xfrm>
          <a:off x="611560" y="1412776"/>
          <a:ext cx="7920880" cy="5165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412776"/>
            <a:ext cx="2376264" cy="2448271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1310595" y="6128098"/>
            <a:ext cx="576064" cy="46925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17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9" name="차트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0715221"/>
              </p:ext>
            </p:extLst>
          </p:nvPr>
        </p:nvGraphicFramePr>
        <p:xfrm>
          <a:off x="564910" y="1418113"/>
          <a:ext cx="6023314" cy="504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직사각형 4"/>
          <p:cNvSpPr/>
          <p:nvPr/>
        </p:nvSpPr>
        <p:spPr>
          <a:xfrm>
            <a:off x="6660232" y="1423690"/>
            <a:ext cx="1872208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600" b="1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사업체 수</a:t>
            </a:r>
            <a:endParaRPr lang="en-US" altLang="ko-KR" sz="2600" b="1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sz="1000" b="1" dirty="0" smtClean="0">
              <a:solidFill>
                <a:schemeClr val="tx1"/>
              </a:solidFill>
              <a:latin typeface="+mj-lt"/>
              <a:ea typeface="문체부 바탕체" panose="02030609000101010101" pitchFamily="17" charset="-127"/>
            </a:endParaRPr>
          </a:p>
          <a:p>
            <a:pPr algn="ctr"/>
            <a:r>
              <a:rPr lang="ko-KR" altLang="en-US" sz="2600" b="1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양적 성장</a:t>
            </a:r>
            <a:endParaRPr lang="en-US" altLang="ko-KR" sz="2600" b="1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12" name="직사각형 11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1. 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외식산업에서 한식의 현</a:t>
              </a:r>
              <a:r>
                <a:rPr lang="ko-KR" altLang="en-US" sz="35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황</a:t>
              </a:r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88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그룹 10"/>
          <p:cNvGrpSpPr/>
          <p:nvPr/>
        </p:nvGrpSpPr>
        <p:grpSpPr>
          <a:xfrm>
            <a:off x="107504" y="332656"/>
            <a:ext cx="7200800" cy="1152128"/>
            <a:chOff x="107504" y="332656"/>
            <a:chExt cx="6768752" cy="1152128"/>
          </a:xfrm>
        </p:grpSpPr>
        <p:sp>
          <p:nvSpPr>
            <p:cNvPr id="12" name="직사각형 11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2. </a:t>
              </a:r>
              <a:r>
                <a:rPr lang="ko-KR" altLang="en-US" sz="3500" b="1" dirty="0" err="1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질적성장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방안</a:t>
              </a:r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-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외식기업자료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14"/>
          <p:cNvGrpSpPr/>
          <p:nvPr/>
        </p:nvGrpSpPr>
        <p:grpSpPr>
          <a:xfrm>
            <a:off x="971600" y="1916832"/>
            <a:ext cx="7488832" cy="1296144"/>
            <a:chOff x="971600" y="1916832"/>
            <a:chExt cx="6768752" cy="1296144"/>
          </a:xfrm>
        </p:grpSpPr>
        <p:sp>
          <p:nvSpPr>
            <p:cNvPr id="10" name="오각형 9"/>
            <p:cNvSpPr/>
            <p:nvPr/>
          </p:nvSpPr>
          <p:spPr>
            <a:xfrm>
              <a:off x="971600" y="1916832"/>
              <a:ext cx="5832648" cy="1296144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2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세분화된 한식산업 자료 공유</a:t>
              </a:r>
              <a:endParaRPr lang="ko-KR" altLang="en-US" sz="3200" b="1" dirty="0">
                <a:solidFill>
                  <a:schemeClr val="tx1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14" name="갈매기형 수장 13"/>
            <p:cNvSpPr/>
            <p:nvPr/>
          </p:nvSpPr>
          <p:spPr>
            <a:xfrm>
              <a:off x="6444208" y="1916832"/>
              <a:ext cx="1296144" cy="129614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971600" y="3365376"/>
            <a:ext cx="7488832" cy="1296144"/>
            <a:chOff x="971600" y="1916832"/>
            <a:chExt cx="6768752" cy="1296144"/>
          </a:xfrm>
        </p:grpSpPr>
        <p:sp>
          <p:nvSpPr>
            <p:cNvPr id="18" name="오각형 17"/>
            <p:cNvSpPr/>
            <p:nvPr/>
          </p:nvSpPr>
          <p:spPr>
            <a:xfrm>
              <a:off x="971600" y="1916832"/>
              <a:ext cx="5832648" cy="129614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2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다양한 사례 공유 및 현장 적용</a:t>
              </a:r>
              <a:endParaRPr lang="ko-KR" altLang="en-US" sz="3200" b="1" dirty="0">
                <a:solidFill>
                  <a:schemeClr val="tx1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19" name="갈매기형 수장 18"/>
            <p:cNvSpPr/>
            <p:nvPr/>
          </p:nvSpPr>
          <p:spPr>
            <a:xfrm>
              <a:off x="6444208" y="1916832"/>
              <a:ext cx="1296144" cy="1296144"/>
            </a:xfrm>
            <a:prstGeom prst="chevron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966160" y="4869160"/>
            <a:ext cx="7494272" cy="1296144"/>
            <a:chOff x="971600" y="1916832"/>
            <a:chExt cx="6768752" cy="1296144"/>
          </a:xfrm>
        </p:grpSpPr>
        <p:sp>
          <p:nvSpPr>
            <p:cNvPr id="21" name="오각형 20"/>
            <p:cNvSpPr/>
            <p:nvPr/>
          </p:nvSpPr>
          <p:spPr>
            <a:xfrm>
              <a:off x="971600" y="1916832"/>
              <a:ext cx="5832648" cy="129614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200" b="1" dirty="0" err="1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푸드테크산업</a:t>
              </a:r>
              <a:r>
                <a:rPr lang="ko-KR" altLang="en-US" sz="32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및 소비패턴 공유</a:t>
              </a:r>
              <a:endParaRPr lang="ko-KR" altLang="en-US" sz="3200" b="1" dirty="0">
                <a:solidFill>
                  <a:srgbClr val="FFFF00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22" name="갈매기형 수장 21"/>
            <p:cNvSpPr/>
            <p:nvPr/>
          </p:nvSpPr>
          <p:spPr>
            <a:xfrm>
              <a:off x="6444208" y="1916832"/>
              <a:ext cx="1296144" cy="129614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93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611560" y="1412776"/>
            <a:ext cx="7920880" cy="51125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그룹 10"/>
          <p:cNvGrpSpPr/>
          <p:nvPr/>
        </p:nvGrpSpPr>
        <p:grpSpPr>
          <a:xfrm>
            <a:off x="107504" y="332656"/>
            <a:ext cx="6768752" cy="1152128"/>
            <a:chOff x="107504" y="332656"/>
            <a:chExt cx="6768752" cy="1152128"/>
          </a:xfrm>
        </p:grpSpPr>
        <p:sp>
          <p:nvSpPr>
            <p:cNvPr id="12" name="직사각형 11"/>
            <p:cNvSpPr/>
            <p:nvPr/>
          </p:nvSpPr>
          <p:spPr>
            <a:xfrm>
              <a:off x="107504" y="332656"/>
              <a:ext cx="6768752" cy="1152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 2. </a:t>
              </a:r>
              <a:r>
                <a:rPr lang="ko-KR" altLang="en-US" sz="3500" b="1" dirty="0" err="1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질적성장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 방안</a:t>
              </a:r>
              <a:r>
                <a:rPr lang="en-US" altLang="ko-KR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-</a:t>
              </a:r>
              <a:r>
                <a:rPr lang="ko-KR" altLang="en-US" sz="35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D아트체" panose="02020603020101020101" pitchFamily="18" charset="-127"/>
                  <a:ea typeface="MD아트체" panose="02020603020101020101" pitchFamily="18" charset="-127"/>
                </a:rPr>
                <a:t>학회</a:t>
              </a:r>
              <a:endParaRPr lang="ko-KR" altLang="en-US" sz="3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아트체" panose="02020603020101020101" pitchFamily="18" charset="-127"/>
                <a:ea typeface="MD아트체" panose="02020603020101020101" pitchFamily="18" charset="-127"/>
              </a:endParaRPr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539552" y="1196752"/>
              <a:ext cx="6120680" cy="0"/>
            </a:xfrm>
            <a:prstGeom prst="line">
              <a:avLst/>
            </a:prstGeom>
            <a:ln w="47625" cmpd="dbl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14"/>
          <p:cNvGrpSpPr/>
          <p:nvPr/>
        </p:nvGrpSpPr>
        <p:grpSpPr>
          <a:xfrm>
            <a:off x="971600" y="1916832"/>
            <a:ext cx="7488832" cy="1296144"/>
            <a:chOff x="971600" y="1916832"/>
            <a:chExt cx="6768752" cy="1296144"/>
          </a:xfrm>
        </p:grpSpPr>
        <p:sp>
          <p:nvSpPr>
            <p:cNvPr id="10" name="오각형 9"/>
            <p:cNvSpPr/>
            <p:nvPr/>
          </p:nvSpPr>
          <p:spPr>
            <a:xfrm>
              <a:off x="971600" y="1916832"/>
              <a:ext cx="5832648" cy="1296144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2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한식산업 성장 관련 연구 주제</a:t>
              </a:r>
              <a:endParaRPr lang="ko-KR" altLang="en-US" sz="3200" b="1" dirty="0">
                <a:solidFill>
                  <a:schemeClr val="tx1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14" name="갈매기형 수장 13"/>
            <p:cNvSpPr/>
            <p:nvPr/>
          </p:nvSpPr>
          <p:spPr>
            <a:xfrm>
              <a:off x="6444208" y="1916832"/>
              <a:ext cx="1296144" cy="129614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971600" y="3365376"/>
            <a:ext cx="7488832" cy="1296144"/>
            <a:chOff x="971600" y="1916832"/>
            <a:chExt cx="6768752" cy="1296144"/>
          </a:xfrm>
        </p:grpSpPr>
        <p:sp>
          <p:nvSpPr>
            <p:cNvPr id="18" name="오각형 17"/>
            <p:cNvSpPr/>
            <p:nvPr/>
          </p:nvSpPr>
          <p:spPr>
            <a:xfrm>
              <a:off x="971600" y="1916832"/>
              <a:ext cx="5832648" cy="129614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0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새로운 소비패턴 마케팅전략 연구</a:t>
              </a:r>
              <a:endParaRPr lang="ko-KR" altLang="en-US" sz="3000" b="1" dirty="0">
                <a:solidFill>
                  <a:schemeClr val="tx1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19" name="갈매기형 수장 18"/>
            <p:cNvSpPr/>
            <p:nvPr/>
          </p:nvSpPr>
          <p:spPr>
            <a:xfrm>
              <a:off x="6444208" y="1916832"/>
              <a:ext cx="1296144" cy="1296144"/>
            </a:xfrm>
            <a:prstGeom prst="chevron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966160" y="4869160"/>
            <a:ext cx="7494272" cy="1296144"/>
            <a:chOff x="971600" y="1916832"/>
            <a:chExt cx="6768752" cy="1296144"/>
          </a:xfrm>
        </p:grpSpPr>
        <p:sp>
          <p:nvSpPr>
            <p:cNvPr id="21" name="오각형 20"/>
            <p:cNvSpPr/>
            <p:nvPr/>
          </p:nvSpPr>
          <p:spPr>
            <a:xfrm>
              <a:off x="971600" y="1916832"/>
              <a:ext cx="5832648" cy="129614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500" b="1" dirty="0" smtClean="0">
                  <a:solidFill>
                    <a:schemeClr val="tx1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ko-KR" altLang="en-US" sz="3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해외 외식연구를 통한 </a:t>
              </a:r>
              <a:endParaRPr lang="en-US" altLang="ko-KR" sz="3500" b="1" dirty="0" smtClean="0">
                <a:solidFill>
                  <a:srgbClr val="FFFF00"/>
                </a:solidFill>
                <a:ea typeface="문체부 바탕체" panose="02030609000101010101" pitchFamily="17" charset="-127"/>
              </a:endParaRPr>
            </a:p>
            <a:p>
              <a:r>
                <a:rPr lang="en-US" altLang="ko-KR" sz="3500" b="1" dirty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</a:t>
              </a:r>
              <a:r>
                <a:rPr lang="en-US" altLang="ko-KR" sz="3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   </a:t>
              </a:r>
              <a:r>
                <a:rPr lang="ko-KR" altLang="en-US" sz="3500" b="1" dirty="0" smtClean="0">
                  <a:solidFill>
                    <a:srgbClr val="FFFF00"/>
                  </a:solidFill>
                  <a:ea typeface="문체부 바탕체" panose="02030609000101010101" pitchFamily="17" charset="-127"/>
                </a:rPr>
                <a:t>한식산업 연구방향 제시</a:t>
              </a:r>
              <a:endParaRPr lang="ko-KR" altLang="en-US" sz="3200" b="1" dirty="0">
                <a:solidFill>
                  <a:srgbClr val="FFFF00"/>
                </a:solidFill>
                <a:ea typeface="문체부 바탕체" panose="02030609000101010101" pitchFamily="17" charset="-127"/>
              </a:endParaRPr>
            </a:p>
          </p:txBody>
        </p:sp>
        <p:sp>
          <p:nvSpPr>
            <p:cNvPr id="22" name="갈매기형 수장 21"/>
            <p:cNvSpPr/>
            <p:nvPr/>
          </p:nvSpPr>
          <p:spPr>
            <a:xfrm>
              <a:off x="6444208" y="1916832"/>
              <a:ext cx="1296144" cy="1296144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511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1254</Words>
  <Application>Microsoft Office PowerPoint</Application>
  <PresentationFormat>화면 슬라이드 쇼(4:3)</PresentationFormat>
  <Paragraphs>305</Paragraphs>
  <Slides>24</Slides>
  <Notes>19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821083305570</dc:creator>
  <cp:lastModifiedBy>821083305570</cp:lastModifiedBy>
  <cp:revision>89</cp:revision>
  <dcterms:created xsi:type="dcterms:W3CDTF">2020-04-20T12:44:37Z</dcterms:created>
  <dcterms:modified xsi:type="dcterms:W3CDTF">2020-04-23T12:45:50Z</dcterms:modified>
</cp:coreProperties>
</file>